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84" r:id="rId4"/>
  </p:sldMasterIdLst>
  <p:notesMasterIdLst>
    <p:notesMasterId r:id="rId28"/>
  </p:notesMasterIdLst>
  <p:sldIdLst>
    <p:sldId id="256" r:id="rId5"/>
    <p:sldId id="317" r:id="rId6"/>
    <p:sldId id="259" r:id="rId7"/>
    <p:sldId id="323" r:id="rId8"/>
    <p:sldId id="324" r:id="rId9"/>
    <p:sldId id="327" r:id="rId10"/>
    <p:sldId id="329" r:id="rId11"/>
    <p:sldId id="299" r:id="rId12"/>
    <p:sldId id="330" r:id="rId13"/>
    <p:sldId id="333" r:id="rId14"/>
    <p:sldId id="332" r:id="rId15"/>
    <p:sldId id="336" r:id="rId16"/>
    <p:sldId id="341" r:id="rId17"/>
    <p:sldId id="342" r:id="rId18"/>
    <p:sldId id="343" r:id="rId19"/>
    <p:sldId id="344" r:id="rId20"/>
    <p:sldId id="346" r:id="rId21"/>
    <p:sldId id="347" r:id="rId22"/>
    <p:sldId id="348" r:id="rId23"/>
    <p:sldId id="349" r:id="rId24"/>
    <p:sldId id="350" r:id="rId25"/>
    <p:sldId id="345" r:id="rId26"/>
    <p:sldId id="31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239" autoAdjust="0"/>
  </p:normalViewPr>
  <p:slideViewPr>
    <p:cSldViewPr snapToGrid="0">
      <p:cViewPr>
        <p:scale>
          <a:sx n="100" d="100"/>
          <a:sy n="100" d="100"/>
        </p:scale>
        <p:origin x="452" y="2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3448" y="2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7CE64-94BF-48D3-A671-A1D87774CD91}"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E7B56-5FB0-4B8C-A347-2C1B4190CDD0}" type="slidenum">
              <a:rPr lang="en-US" smtClean="0"/>
              <a:t>‹#›</a:t>
            </a:fld>
            <a:endParaRPr lang="en-US"/>
          </a:p>
        </p:txBody>
      </p:sp>
    </p:spTree>
    <p:extLst>
      <p:ext uri="{BB962C8B-B14F-4D97-AF65-F5344CB8AC3E}">
        <p14:creationId xmlns:p14="http://schemas.microsoft.com/office/powerpoint/2010/main" val="2632488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4</a:t>
            </a:fld>
            <a:endParaRPr lang="en-US"/>
          </a:p>
        </p:txBody>
      </p:sp>
    </p:spTree>
    <p:extLst>
      <p:ext uri="{BB962C8B-B14F-4D97-AF65-F5344CB8AC3E}">
        <p14:creationId xmlns:p14="http://schemas.microsoft.com/office/powerpoint/2010/main" val="2445740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5</a:t>
            </a:fld>
            <a:endParaRPr lang="en-US"/>
          </a:p>
        </p:txBody>
      </p:sp>
    </p:spTree>
    <p:extLst>
      <p:ext uri="{BB962C8B-B14F-4D97-AF65-F5344CB8AC3E}">
        <p14:creationId xmlns:p14="http://schemas.microsoft.com/office/powerpoint/2010/main" val="338965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6</a:t>
            </a:fld>
            <a:endParaRPr lang="en-US"/>
          </a:p>
        </p:txBody>
      </p:sp>
    </p:spTree>
    <p:extLst>
      <p:ext uri="{BB962C8B-B14F-4D97-AF65-F5344CB8AC3E}">
        <p14:creationId xmlns:p14="http://schemas.microsoft.com/office/powerpoint/2010/main" val="92122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7</a:t>
            </a:fld>
            <a:endParaRPr lang="en-US"/>
          </a:p>
        </p:txBody>
      </p:sp>
    </p:spTree>
    <p:extLst>
      <p:ext uri="{BB962C8B-B14F-4D97-AF65-F5344CB8AC3E}">
        <p14:creationId xmlns:p14="http://schemas.microsoft.com/office/powerpoint/2010/main" val="355627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9</a:t>
            </a:fld>
            <a:endParaRPr lang="en-US"/>
          </a:p>
        </p:txBody>
      </p:sp>
    </p:spTree>
    <p:extLst>
      <p:ext uri="{BB962C8B-B14F-4D97-AF65-F5344CB8AC3E}">
        <p14:creationId xmlns:p14="http://schemas.microsoft.com/office/powerpoint/2010/main" val="349391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AFE7B56-5FB0-4B8C-A347-2C1B4190CDD0}" type="slidenum">
              <a:rPr lang="en-US" smtClean="0"/>
              <a:t>16</a:t>
            </a:fld>
            <a:endParaRPr lang="en-US"/>
          </a:p>
        </p:txBody>
      </p:sp>
    </p:spTree>
    <p:extLst>
      <p:ext uri="{BB962C8B-B14F-4D97-AF65-F5344CB8AC3E}">
        <p14:creationId xmlns:p14="http://schemas.microsoft.com/office/powerpoint/2010/main" val="206626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jpg"/><Relationship Id="rId1" Type="http://schemas.openxmlformats.org/officeDocument/2006/relationships/slideMaster" Target="../slideMasters/slideMaster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AB81-D02D-4FE1-A0D5-4F46267D6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0A1198-4E8E-48F2-8DF8-F2E8B1596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2AA2F7-2D7D-4C47-9442-162972087FDB}"/>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CDAC88A3-E41A-4926-8D1D-EF767B55E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5C15C-0642-462D-9F8F-B81EE2394C09}"/>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244825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1D7AB-2C74-4A89-B0C7-9EDE03F9FE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08939-0C61-4EDB-8878-CB01A2A55B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28093-17AE-4FA1-A4DB-76E004E4E8F4}"/>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2ABCD156-AB28-4885-9993-B50CD48CC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D94B4-0C21-43C5-8CBE-9C671E030AA9}"/>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3742455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9BD1EC-CE27-4123-B5BD-1A03693DE1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1ECBB1-4848-4289-B8D8-D8C6D22748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F094B-B508-49C7-8B8A-985B5E0A3392}"/>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EA8A8635-B9DA-4D49-8875-8EB78FFB1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72E97-4CDB-4F35-AF2B-85422E37CE0C}"/>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158844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68349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08755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02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32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55102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64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455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88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121E-D8EB-48A7-84E6-4BDE65381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F12FDC-67C5-48CB-8E6A-D2B2382B4B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9A9DA-0A6F-453C-93C5-86F1E5A24A16}"/>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2D87E930-14B9-4EAC-9415-15EE39ED0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446AC-6BE7-46F0-8615-03D2F14E4E82}"/>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2826438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9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9254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2463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266186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2415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644080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41674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138730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06542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2068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0DC2-450A-4CC0-9AA5-F481802112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9FDAA3-DBED-4309-BDBF-B4EC2D613C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F0B780-D1F5-470F-8A5A-A85EC21E1029}"/>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08B9EAD5-8B89-4B75-85E8-2D37EABD1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4C606-A885-46CE-A2A8-C277E4A6FE9E}"/>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1458563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9463795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303945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115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24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2424133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44074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4091243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6460466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246440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333187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E827-958C-4109-854E-58645984C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723AB-1F6C-476A-8552-935E8A1C87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C3FBCB-0844-4BDE-873F-F4BEE7C8ED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8F14C-6338-49FF-960A-5A139BCABF28}"/>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6" name="Footer Placeholder 5">
            <a:extLst>
              <a:ext uri="{FF2B5EF4-FFF2-40B4-BE49-F238E27FC236}">
                <a16:creationId xmlns:a16="http://schemas.microsoft.com/office/drawing/2014/main" id="{1895ED12-1A98-4FF8-B239-624901F730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565488-8202-4D57-B317-983D932FB416}"/>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1463471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1729071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8197049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vl1pPr>
            <a:lvl2pPr lvl="1" rtl="0">
              <a:lnSpc>
                <a:spcPct val="100000"/>
              </a:lnSpc>
              <a:spcBef>
                <a:spcPts val="2133"/>
              </a:spcBef>
              <a:spcAft>
                <a:spcPts val="0"/>
              </a:spcAft>
              <a:buNone/>
              <a:defRPr sz="1867"/>
            </a:lvl2pPr>
            <a:lvl3pPr lvl="2" rtl="0">
              <a:lnSpc>
                <a:spcPct val="100000"/>
              </a:lnSpc>
              <a:spcBef>
                <a:spcPts val="2133"/>
              </a:spcBef>
              <a:spcAft>
                <a:spcPts val="0"/>
              </a:spcAft>
              <a:buNone/>
              <a:defRPr sz="1867"/>
            </a:lvl3pPr>
            <a:lvl4pPr lvl="3" rtl="0">
              <a:lnSpc>
                <a:spcPct val="100000"/>
              </a:lnSpc>
              <a:spcBef>
                <a:spcPts val="2133"/>
              </a:spcBef>
              <a:spcAft>
                <a:spcPts val="0"/>
              </a:spcAft>
              <a:buNone/>
              <a:defRPr sz="1867"/>
            </a:lvl4pPr>
            <a:lvl5pPr lvl="4" rtl="0">
              <a:lnSpc>
                <a:spcPct val="100000"/>
              </a:lnSpc>
              <a:spcBef>
                <a:spcPts val="2133"/>
              </a:spcBef>
              <a:spcAft>
                <a:spcPts val="0"/>
              </a:spcAft>
              <a:buNone/>
              <a:defRPr sz="1867"/>
            </a:lvl5pPr>
            <a:lvl6pPr lvl="5" rtl="0">
              <a:lnSpc>
                <a:spcPct val="100000"/>
              </a:lnSpc>
              <a:spcBef>
                <a:spcPts val="2133"/>
              </a:spcBef>
              <a:spcAft>
                <a:spcPts val="0"/>
              </a:spcAft>
              <a:buNone/>
              <a:defRPr sz="1867"/>
            </a:lvl6pPr>
            <a:lvl7pPr lvl="6" rtl="0">
              <a:lnSpc>
                <a:spcPct val="100000"/>
              </a:lnSpc>
              <a:spcBef>
                <a:spcPts val="2133"/>
              </a:spcBef>
              <a:spcAft>
                <a:spcPts val="0"/>
              </a:spcAft>
              <a:buNone/>
              <a:defRPr sz="1867"/>
            </a:lvl7pPr>
            <a:lvl8pPr lvl="7" rtl="0">
              <a:lnSpc>
                <a:spcPct val="100000"/>
              </a:lnSpc>
              <a:spcBef>
                <a:spcPts val="2133"/>
              </a:spcBef>
              <a:spcAft>
                <a:spcPts val="0"/>
              </a:spcAft>
              <a:buNone/>
              <a:defRPr sz="1867"/>
            </a:lvl8pPr>
            <a:lvl9pPr lvl="8" rtl="0">
              <a:lnSpc>
                <a:spcPct val="100000"/>
              </a:lnSpc>
              <a:spcBef>
                <a:spcPts val="2133"/>
              </a:spcBef>
              <a:spcAft>
                <a:spcPts val="2133"/>
              </a:spcAft>
              <a:buNone/>
              <a:defRPr sz="1867"/>
            </a:lvl9pPr>
          </a:lstStyle>
          <a:p>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2133"/>
              </a:spcBef>
              <a:spcAft>
                <a:spcPts val="0"/>
              </a:spcAft>
              <a:buNone/>
              <a:defRPr sz="1867"/>
            </a:lvl2pPr>
            <a:lvl3pPr lvl="2" rtl="0">
              <a:spcBef>
                <a:spcPts val="2133"/>
              </a:spcBef>
              <a:spcAft>
                <a:spcPts val="0"/>
              </a:spcAft>
              <a:buNone/>
              <a:defRPr sz="1867"/>
            </a:lvl3pPr>
            <a:lvl4pPr lvl="3" rtl="0">
              <a:spcBef>
                <a:spcPts val="2133"/>
              </a:spcBef>
              <a:spcAft>
                <a:spcPts val="0"/>
              </a:spcAft>
              <a:buNone/>
              <a:defRPr sz="1867"/>
            </a:lvl4pPr>
            <a:lvl5pPr lvl="4" rtl="0">
              <a:spcBef>
                <a:spcPts val="2133"/>
              </a:spcBef>
              <a:spcAft>
                <a:spcPts val="0"/>
              </a:spcAft>
              <a:buNone/>
              <a:defRPr sz="1867"/>
            </a:lvl5pPr>
            <a:lvl6pPr lvl="5" rtl="0">
              <a:spcBef>
                <a:spcPts val="2133"/>
              </a:spcBef>
              <a:spcAft>
                <a:spcPts val="0"/>
              </a:spcAft>
              <a:buNone/>
              <a:defRPr sz="1867"/>
            </a:lvl6pPr>
            <a:lvl7pPr lvl="6" rtl="0">
              <a:spcBef>
                <a:spcPts val="2133"/>
              </a:spcBef>
              <a:spcAft>
                <a:spcPts val="0"/>
              </a:spcAft>
              <a:buNone/>
              <a:defRPr sz="1867"/>
            </a:lvl7pPr>
            <a:lvl8pPr lvl="7" rtl="0">
              <a:spcBef>
                <a:spcPts val="2133"/>
              </a:spcBef>
              <a:spcAft>
                <a:spcPts val="0"/>
              </a:spcAft>
              <a:buNone/>
              <a:defRPr sz="1867"/>
            </a:lvl8pPr>
            <a:lvl9pPr lvl="8" rtl="0">
              <a:spcBef>
                <a:spcPts val="2133"/>
              </a:spcBef>
              <a:spcAft>
                <a:spcPts val="2133"/>
              </a:spcAft>
              <a:buNone/>
              <a:defRPr sz="1867"/>
            </a:lvl9pPr>
          </a:lstStyle>
          <a:p>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558821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3220340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575417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712007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2100779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chemeClr val="lt2"/>
                </a:solidFill>
                <a:latin typeface="Fira Sans Condensed"/>
                <a:ea typeface="Fira Sans Condensed"/>
                <a:cs typeface="Fira Sans Condensed"/>
                <a:sym typeface="Fira Sans Condensed"/>
              </a:rPr>
              <a:t>CREDITS: This presentation template was created by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1200">
                <a:solidFill>
                  <a:schemeClr val="lt2"/>
                </a:solidFill>
                <a:latin typeface="Fira Sans Condensed"/>
                <a:ea typeface="Fira Sans Condensed"/>
                <a:cs typeface="Fira Sans Condensed"/>
                <a:sym typeface="Fira Sans Condensed"/>
              </a:rPr>
              <a:t>, including icons by </a:t>
            </a:r>
            <a:r>
              <a:rPr lang="en" sz="12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1200">
                <a:solidFill>
                  <a:schemeClr val="lt2"/>
                </a:solidFill>
                <a:latin typeface="Fira Sans Condensed"/>
                <a:ea typeface="Fira Sans Condensed"/>
                <a:cs typeface="Fira Sans Condensed"/>
                <a:sym typeface="Fira Sans Condensed"/>
              </a:rPr>
              <a:t>, and infographics &amp; images by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1200">
                <a:solidFill>
                  <a:schemeClr val="lt2"/>
                </a:solidFill>
                <a:latin typeface="Fira Sans Condensed"/>
                <a:ea typeface="Fira Sans Condensed"/>
                <a:cs typeface="Fira Sans Condensed"/>
                <a:sym typeface="Fira Sans Condensed"/>
              </a:rPr>
              <a:t>. </a:t>
            </a:r>
            <a:endParaRPr sz="1200">
              <a:solidFill>
                <a:schemeClr val="lt2"/>
              </a:solidFill>
              <a:latin typeface="Fira Sans Condensed"/>
              <a:ea typeface="Fira Sans Condensed"/>
              <a:cs typeface="Fira Sans Condensed"/>
              <a:sym typeface="Fira Sans Condensed"/>
            </a:endParaRPr>
          </a:p>
          <a:p>
            <a:pPr marL="0" lvl="0" indent="0" algn="ctr" rtl="0">
              <a:spcBef>
                <a:spcPts val="400"/>
              </a:spcBef>
              <a:spcAft>
                <a:spcPts val="0"/>
              </a:spcAft>
              <a:buNone/>
            </a:pPr>
            <a:endParaRPr sz="1200">
              <a:solidFill>
                <a:schemeClr val="lt2"/>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78882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30547713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28515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F7CE-598A-41B1-8D59-A6C0F08605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C3F77-3128-41CE-9126-41E282F33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F5A348-6630-4386-A8E4-EDB5F65B17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2EECA3-7A6E-4EB5-A986-F5D39005E2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24ADB-88EC-4F0C-BA7A-480089BA9E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7C9EDB-D9A5-4DD4-98DA-4D508AEAA481}"/>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8" name="Footer Placeholder 7">
            <a:extLst>
              <a:ext uri="{FF2B5EF4-FFF2-40B4-BE49-F238E27FC236}">
                <a16:creationId xmlns:a16="http://schemas.microsoft.com/office/drawing/2014/main" id="{A250B60C-7B1C-4EE5-BB1D-D9721662D8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B5EA63-A4D0-41D5-865C-DDE5AF4095EA}"/>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93109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8938-043B-4170-B0DC-BE28B4965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2EEFFC-010A-4551-AD54-BE70187CA78C}"/>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4" name="Footer Placeholder 3">
            <a:extLst>
              <a:ext uri="{FF2B5EF4-FFF2-40B4-BE49-F238E27FC236}">
                <a16:creationId xmlns:a16="http://schemas.microsoft.com/office/drawing/2014/main" id="{2A288293-E784-4657-BD43-9097BFF22B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F675E5-1B8F-4CA3-9A9B-CF0207DAC9C2}"/>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180328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CC2123-9F05-4BF6-98A5-862D426A3110}"/>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3" name="Footer Placeholder 2">
            <a:extLst>
              <a:ext uri="{FF2B5EF4-FFF2-40B4-BE49-F238E27FC236}">
                <a16:creationId xmlns:a16="http://schemas.microsoft.com/office/drawing/2014/main" id="{B07880CF-C0C2-4C67-A39E-7A9E66C4E2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44524-17F4-4851-BB09-4DF26812CCD6}"/>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112699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0CBC-EDE5-4C3F-BF13-EC2EB2FE0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C5DB03-2038-4507-9404-6DE7A9E986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A7107-94A1-4FF0-89AA-84601D294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4584DF-214D-47A5-AF63-420A8061692A}"/>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6" name="Footer Placeholder 5">
            <a:extLst>
              <a:ext uri="{FF2B5EF4-FFF2-40B4-BE49-F238E27FC236}">
                <a16:creationId xmlns:a16="http://schemas.microsoft.com/office/drawing/2014/main" id="{D6AF3B38-A0AB-43B3-819C-BA89CE739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6AADC-17BD-4A67-AFF6-C02BE3D185B9}"/>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358738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98E3-DF8E-477D-A304-01B836513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A6BA0D-4E8C-4EC4-9427-EE1243A0E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872495-2560-4E02-9232-7444C9297B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25D4DF-B28D-4A1D-B419-682910C81EEE}"/>
              </a:ext>
            </a:extLst>
          </p:cNvPr>
          <p:cNvSpPr>
            <a:spLocks noGrp="1"/>
          </p:cNvSpPr>
          <p:nvPr>
            <p:ph type="dt" sz="half" idx="10"/>
          </p:nvPr>
        </p:nvSpPr>
        <p:spPr/>
        <p:txBody>
          <a:bodyPr/>
          <a:lstStyle/>
          <a:p>
            <a:fld id="{0CF0BC51-FBC9-4D34-8FF6-0CE1A3A5F103}" type="datetimeFigureOut">
              <a:rPr lang="en-US" smtClean="0"/>
              <a:t>12/27/2023</a:t>
            </a:fld>
            <a:endParaRPr lang="en-US"/>
          </a:p>
        </p:txBody>
      </p:sp>
      <p:sp>
        <p:nvSpPr>
          <p:cNvPr id="6" name="Footer Placeholder 5">
            <a:extLst>
              <a:ext uri="{FF2B5EF4-FFF2-40B4-BE49-F238E27FC236}">
                <a16:creationId xmlns:a16="http://schemas.microsoft.com/office/drawing/2014/main" id="{AF7A1BB2-9808-4C3B-9E04-4C095E635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58387-EEBD-4436-9D9E-10E2F1D38271}"/>
              </a:ext>
            </a:extLst>
          </p:cNvPr>
          <p:cNvSpPr>
            <a:spLocks noGrp="1"/>
          </p:cNvSpPr>
          <p:nvPr>
            <p:ph type="sldNum" sz="quarter" idx="12"/>
          </p:nvPr>
        </p:nvSpPr>
        <p:spPr/>
        <p:txBody>
          <a:bodyPr/>
          <a:lstStyle/>
          <a:p>
            <a:fld id="{B300AB25-5BC4-4B04-9427-1046BD0D38D1}" type="slidenum">
              <a:rPr lang="en-US" smtClean="0"/>
              <a:t>‹#›</a:t>
            </a:fld>
            <a:endParaRPr lang="en-US"/>
          </a:p>
        </p:txBody>
      </p:sp>
    </p:spTree>
    <p:extLst>
      <p:ext uri="{BB962C8B-B14F-4D97-AF65-F5344CB8AC3E}">
        <p14:creationId xmlns:p14="http://schemas.microsoft.com/office/powerpoint/2010/main" val="350653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B6781-E17A-4CBC-8500-6B796DB712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C74F0D-7D38-4EA5-BF98-7A67147E7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D4B3A-125B-4925-B53E-382D04AB20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0BC51-FBC9-4D34-8FF6-0CE1A3A5F103}" type="datetimeFigureOut">
              <a:rPr lang="en-US" smtClean="0"/>
              <a:t>12/27/2023</a:t>
            </a:fld>
            <a:endParaRPr lang="en-US"/>
          </a:p>
        </p:txBody>
      </p:sp>
      <p:sp>
        <p:nvSpPr>
          <p:cNvPr id="5" name="Footer Placeholder 4">
            <a:extLst>
              <a:ext uri="{FF2B5EF4-FFF2-40B4-BE49-F238E27FC236}">
                <a16:creationId xmlns:a16="http://schemas.microsoft.com/office/drawing/2014/main" id="{CB9257BB-0CED-40FE-A110-E33E0F6522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2ADBA-80FF-4641-8654-9F8694599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00AB25-5BC4-4B04-9427-1046BD0D38D1}" type="slidenum">
              <a:rPr lang="en-US" smtClean="0"/>
              <a:t>‹#›</a:t>
            </a:fld>
            <a:endParaRPr lang="en-US"/>
          </a:p>
        </p:txBody>
      </p:sp>
    </p:spTree>
    <p:extLst>
      <p:ext uri="{BB962C8B-B14F-4D97-AF65-F5344CB8AC3E}">
        <p14:creationId xmlns:p14="http://schemas.microsoft.com/office/powerpoint/2010/main" val="272013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061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825542"/>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1pPr>
            <a:lvl2pPr marL="914400" lvl="1"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2pPr>
            <a:lvl3pPr marL="1371600" lvl="2"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3pPr>
            <a:lvl4pPr marL="1828800" lvl="3"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4pPr>
            <a:lvl5pPr marL="2286000" lvl="4"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5pPr>
            <a:lvl6pPr marL="2743200" lvl="5"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6pPr>
            <a:lvl7pPr marL="3200400" lvl="6"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7pPr>
            <a:lvl8pPr marL="3657600" lvl="7"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8pPr>
            <a:lvl9pPr marL="4114800" lvl="8" indent="-304800">
              <a:lnSpc>
                <a:spcPct val="115000"/>
              </a:lnSpc>
              <a:spcBef>
                <a:spcPts val="1600"/>
              </a:spcBef>
              <a:spcAft>
                <a:spcPts val="160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9pPr>
          </a:lstStyle>
          <a:p>
            <a:endParaRPr/>
          </a:p>
        </p:txBody>
      </p:sp>
    </p:spTree>
    <p:extLst>
      <p:ext uri="{BB962C8B-B14F-4D97-AF65-F5344CB8AC3E}">
        <p14:creationId xmlns:p14="http://schemas.microsoft.com/office/powerpoint/2010/main" val="2536238285"/>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45">
            <a:extLst>
              <a:ext uri="{FF2B5EF4-FFF2-40B4-BE49-F238E27FC236}">
                <a16:creationId xmlns:a16="http://schemas.microsoft.com/office/drawing/2014/main" id="{C58E275D-7F41-422D-9CCD-300718E7920B}"/>
              </a:ext>
            </a:extLst>
          </p:cNvPr>
          <p:cNvSpPr/>
          <p:nvPr/>
        </p:nvSpPr>
        <p:spPr>
          <a:xfrm flipH="1" flipV="1">
            <a:off x="10629132" y="0"/>
            <a:ext cx="1563438" cy="1945401"/>
          </a:xfrm>
          <a:prstGeom prst="rtTriangle">
            <a:avLst/>
          </a:prstGeom>
          <a:solidFill>
            <a:schemeClr val="accent1">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cs typeface="Montserrat" panose="00000500000000000000" charset="0"/>
            </a:endParaRPr>
          </a:p>
        </p:txBody>
      </p:sp>
      <p:sp>
        <p:nvSpPr>
          <p:cNvPr id="15" name="直角三角形 45">
            <a:extLst>
              <a:ext uri="{FF2B5EF4-FFF2-40B4-BE49-F238E27FC236}">
                <a16:creationId xmlns:a16="http://schemas.microsoft.com/office/drawing/2014/main" id="{47C81638-8FAC-40F5-B4D4-67F28809BB90}"/>
              </a:ext>
            </a:extLst>
          </p:cNvPr>
          <p:cNvSpPr/>
          <p:nvPr/>
        </p:nvSpPr>
        <p:spPr>
          <a:xfrm flipH="1" flipV="1">
            <a:off x="10964473" y="-3"/>
            <a:ext cx="1227526" cy="1528093"/>
          </a:xfrm>
          <a:prstGeom prst="rtTriangle">
            <a:avLst/>
          </a:prstGeom>
          <a:solidFill>
            <a:schemeClr val="accent1">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cs typeface="Montserrat" panose="00000500000000000000" charset="0"/>
            </a:endParaRPr>
          </a:p>
        </p:txBody>
      </p:sp>
      <p:sp>
        <p:nvSpPr>
          <p:cNvPr id="32" name="Arrow: Chevron 31">
            <a:extLst>
              <a:ext uri="{FF2B5EF4-FFF2-40B4-BE49-F238E27FC236}">
                <a16:creationId xmlns:a16="http://schemas.microsoft.com/office/drawing/2014/main" id="{962F266E-23C0-4B17-ADDC-B1C2E4E64ED2}"/>
              </a:ext>
            </a:extLst>
          </p:cNvPr>
          <p:cNvSpPr/>
          <p:nvPr/>
        </p:nvSpPr>
        <p:spPr>
          <a:xfrm>
            <a:off x="-999336" y="-13056"/>
            <a:ext cx="5683424" cy="6858000"/>
          </a:xfrm>
          <a:prstGeom prst="chevron">
            <a:avLst/>
          </a:prstGeom>
          <a:solidFill>
            <a:schemeClr val="accent1">
              <a:lumMod val="40000"/>
              <a:lumOff val="60000"/>
            </a:schemeClr>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35" name="Google Shape;294;p42">
            <a:extLst>
              <a:ext uri="{FF2B5EF4-FFF2-40B4-BE49-F238E27FC236}">
                <a16:creationId xmlns:a16="http://schemas.microsoft.com/office/drawing/2014/main" id="{1C400862-BBFB-49FA-BE22-7C4CA0CB27A4}"/>
              </a:ext>
            </a:extLst>
          </p:cNvPr>
          <p:cNvSpPr txBox="1"/>
          <p:nvPr/>
        </p:nvSpPr>
        <p:spPr>
          <a:xfrm>
            <a:off x="3627830" y="5240228"/>
            <a:ext cx="7842603" cy="1562224"/>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3200" b="1" kern="0" dirty="0">
                <a:latin typeface="Roboto" panose="02000000000000000000" pitchFamily="2" charset="0"/>
                <a:ea typeface="Roboto" panose="02000000000000000000" pitchFamily="2" charset="0"/>
                <a:cs typeface="Roboto" panose="02000000000000000000" pitchFamily="2" charset="0"/>
                <a:sym typeface="Arial Black"/>
              </a:rPr>
              <a:t>GVHD: </a:t>
            </a:r>
            <a:r>
              <a:rPr lang="en-US" sz="3200" b="1" kern="0">
                <a:latin typeface="Roboto" panose="02000000000000000000" pitchFamily="2" charset="0"/>
                <a:ea typeface="Roboto" panose="02000000000000000000" pitchFamily="2" charset="0"/>
                <a:cs typeface="Roboto" panose="02000000000000000000" pitchFamily="2" charset="0"/>
                <a:sym typeface="Arial Black"/>
              </a:rPr>
              <a:t>PGS.TS. Phạm Ngọc Sơn</a:t>
            </a:r>
            <a:endParaRPr sz="3200" b="1" i="1" u="sng" kern="0" dirty="0">
              <a:latin typeface="Roboto" panose="02000000000000000000" pitchFamily="2" charset="0"/>
              <a:ea typeface="Roboto" panose="02000000000000000000" pitchFamily="2" charset="0"/>
              <a:cs typeface="Roboto" panose="02000000000000000000" pitchFamily="2" charset="0"/>
              <a:sym typeface="Arial Black"/>
            </a:endParaRPr>
          </a:p>
          <a:p>
            <a:pPr defTabSz="1219170">
              <a:buClr>
                <a:srgbClr val="000000"/>
              </a:buClr>
            </a:pPr>
            <a:r>
              <a:rPr lang="en-US" sz="3200" b="1" kern="0">
                <a:latin typeface="Roboto" panose="02000000000000000000" pitchFamily="2" charset="0"/>
                <a:ea typeface="Roboto" panose="02000000000000000000" pitchFamily="2" charset="0"/>
                <a:cs typeface="Roboto" panose="02000000000000000000" pitchFamily="2" charset="0"/>
                <a:sym typeface="Arial Black"/>
              </a:rPr>
              <a:t>SVTH:</a:t>
            </a:r>
            <a:r>
              <a:rPr lang="en" sz="3200" b="1" kern="0">
                <a:latin typeface="Roboto" panose="02000000000000000000" pitchFamily="2" charset="0"/>
                <a:ea typeface="Roboto" panose="02000000000000000000" pitchFamily="2" charset="0"/>
                <a:cs typeface="Roboto" panose="02000000000000000000" pitchFamily="2" charset="0"/>
                <a:sym typeface="Arial Black"/>
              </a:rPr>
              <a:t> Hoàng Ngọc Vĩnh Phúc  19161150</a:t>
            </a:r>
          </a:p>
          <a:p>
            <a:pPr defTabSz="1219170">
              <a:buClr>
                <a:srgbClr val="000000"/>
              </a:buClr>
            </a:pPr>
            <a:r>
              <a:rPr lang="en" sz="3200" b="1" kern="0">
                <a:latin typeface="Roboto" panose="02000000000000000000" pitchFamily="2" charset="0"/>
                <a:ea typeface="Roboto" panose="02000000000000000000" pitchFamily="2" charset="0"/>
                <a:cs typeface="Roboto" panose="02000000000000000000" pitchFamily="2" charset="0"/>
                <a:sym typeface="Arial Black"/>
              </a:rPr>
              <a:t>             Nguyễn Phúc Hòa Bình  19161081</a:t>
            </a:r>
            <a:endParaRPr sz="3200" b="1" kern="0" dirty="0">
              <a:latin typeface="Roboto" panose="02000000000000000000" pitchFamily="2" charset="0"/>
              <a:ea typeface="Roboto" panose="02000000000000000000" pitchFamily="2" charset="0"/>
              <a:cs typeface="Roboto" panose="02000000000000000000" pitchFamily="2" charset="0"/>
              <a:sym typeface="Arial Black"/>
            </a:endParaRPr>
          </a:p>
        </p:txBody>
      </p:sp>
      <p:sp>
        <p:nvSpPr>
          <p:cNvPr id="40" name="Arrow: Chevron 39">
            <a:extLst>
              <a:ext uri="{FF2B5EF4-FFF2-40B4-BE49-F238E27FC236}">
                <a16:creationId xmlns:a16="http://schemas.microsoft.com/office/drawing/2014/main" id="{6EC131C0-D8D0-4AA2-9D58-CCE2663D255D}"/>
              </a:ext>
            </a:extLst>
          </p:cNvPr>
          <p:cNvSpPr/>
          <p:nvPr/>
        </p:nvSpPr>
        <p:spPr>
          <a:xfrm>
            <a:off x="-1111017" y="-13056"/>
            <a:ext cx="5582728" cy="6858000"/>
          </a:xfrm>
          <a:prstGeom prst="chevron">
            <a:avLst/>
          </a:prstGeom>
          <a:solidFill>
            <a:schemeClr val="accent1">
              <a:lumMod val="60000"/>
              <a:lumOff val="40000"/>
            </a:schemeClr>
          </a:solidFill>
          <a:ln w="12700">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062281E6-DF7F-4B94-B10E-555FA1028E26}"/>
              </a:ext>
            </a:extLst>
          </p:cNvPr>
          <p:cNvPicPr>
            <a:picLocks noChangeAspect="1"/>
          </p:cNvPicPr>
          <p:nvPr/>
        </p:nvPicPr>
        <p:blipFill>
          <a:blip r:embed="rId2"/>
          <a:stretch>
            <a:fillRect/>
          </a:stretch>
        </p:blipFill>
        <p:spPr>
          <a:xfrm>
            <a:off x="-1222698" y="-13056"/>
            <a:ext cx="5505630" cy="6858000"/>
          </a:xfrm>
          <a:prstGeom prst="rect">
            <a:avLst/>
          </a:prstGeom>
        </p:spPr>
      </p:pic>
      <p:sp>
        <p:nvSpPr>
          <p:cNvPr id="11" name="Title 1">
            <a:extLst>
              <a:ext uri="{FF2B5EF4-FFF2-40B4-BE49-F238E27FC236}">
                <a16:creationId xmlns:a16="http://schemas.microsoft.com/office/drawing/2014/main" id="{8CA07DD6-8F53-42D0-A1EE-4A7323D175EB}"/>
              </a:ext>
            </a:extLst>
          </p:cNvPr>
          <p:cNvSpPr txBox="1">
            <a:spLocks/>
          </p:cNvSpPr>
          <p:nvPr/>
        </p:nvSpPr>
        <p:spPr>
          <a:xfrm>
            <a:off x="3301246" y="1266325"/>
            <a:ext cx="9027883" cy="38681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DT Phudu Black" pitchFamily="50" charset="-93"/>
                <a:cs typeface="DT Phudu Black" pitchFamily="50" charset="-93"/>
              </a:rPr>
              <a:t>ĐÁNH GIÁ HIỆU NĂNG DỪNG CỦA HỆ THỐNG NOMA</a:t>
            </a:r>
          </a:p>
          <a:p>
            <a:r>
              <a:rPr lang="en-US">
                <a:latin typeface="DT Phudu Black" pitchFamily="50" charset="-93"/>
                <a:cs typeface="DT Phudu Black" pitchFamily="50" charset="-93"/>
              </a:rPr>
              <a:t>DỰA TRÊN MẠNG</a:t>
            </a:r>
          </a:p>
          <a:p>
            <a:r>
              <a:rPr lang="en-US">
                <a:latin typeface="DT Phudu Black" pitchFamily="50" charset="-93"/>
                <a:cs typeface="DT Phudu Black" pitchFamily="50" charset="-93"/>
              </a:rPr>
              <a:t>CHUYỂN TIẾP LAI GHÉP DF</a:t>
            </a:r>
          </a:p>
          <a:p>
            <a:r>
              <a:rPr lang="en-US">
                <a:latin typeface="DT Phudu Black" pitchFamily="50" charset="-93"/>
                <a:cs typeface="DT Phudu Black" pitchFamily="50" charset="-93"/>
              </a:rPr>
              <a:t>VỆ TINH – MẶT ĐẤT ĐA ANTEN</a:t>
            </a:r>
            <a:endParaRPr lang="en-US" dirty="0">
              <a:latin typeface="DT Phudu Black" pitchFamily="50" charset="-93"/>
              <a:cs typeface="DT Phudu Black" pitchFamily="50" charset="-93"/>
            </a:endParaRPr>
          </a:p>
        </p:txBody>
      </p:sp>
      <p:sp>
        <p:nvSpPr>
          <p:cNvPr id="13" name="直角三角形 45">
            <a:extLst>
              <a:ext uri="{FF2B5EF4-FFF2-40B4-BE49-F238E27FC236}">
                <a16:creationId xmlns:a16="http://schemas.microsoft.com/office/drawing/2014/main" id="{448A9C88-2B07-4F3B-B418-7043B020DB91}"/>
              </a:ext>
            </a:extLst>
          </p:cNvPr>
          <p:cNvSpPr/>
          <p:nvPr/>
        </p:nvSpPr>
        <p:spPr>
          <a:xfrm flipH="1" flipV="1">
            <a:off x="11273508" y="6525"/>
            <a:ext cx="918490" cy="1128804"/>
          </a:xfrm>
          <a:prstGeom prst="rtTriangle">
            <a:avLst/>
          </a:prstGeom>
          <a:solidFill>
            <a:schemeClr val="accent1">
              <a:lumMod val="20000"/>
              <a:lumOff val="8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ontserrat"/>
              <a:cs typeface="Montserrat" panose="00000500000000000000" charset="0"/>
            </a:endParaRPr>
          </a:p>
        </p:txBody>
      </p:sp>
      <p:sp>
        <p:nvSpPr>
          <p:cNvPr id="2" name="Google Shape;2386;p43">
            <a:extLst>
              <a:ext uri="{FF2B5EF4-FFF2-40B4-BE49-F238E27FC236}">
                <a16:creationId xmlns:a16="http://schemas.microsoft.com/office/drawing/2014/main" id="{3523E3BB-35AB-94A5-7D69-FF518B3437B6}"/>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3" name="Google Shape;2398;p43">
            <a:extLst>
              <a:ext uri="{FF2B5EF4-FFF2-40B4-BE49-F238E27FC236}">
                <a16:creationId xmlns:a16="http://schemas.microsoft.com/office/drawing/2014/main" id="{7C96CCDF-C0A9-405A-5046-AE6880B185A9}"/>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4" name="Text 6">
            <a:extLst>
              <a:ext uri="{FF2B5EF4-FFF2-40B4-BE49-F238E27FC236}">
                <a16:creationId xmlns:a16="http://schemas.microsoft.com/office/drawing/2014/main" id="{7B7FF5ED-5645-793B-8AE9-95A08BBB25AE}"/>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075766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5">
            <a:extLst>
              <a:ext uri="{FF2B5EF4-FFF2-40B4-BE49-F238E27FC236}">
                <a16:creationId xmlns:a16="http://schemas.microsoft.com/office/drawing/2014/main" id="{3EF28E97-EA60-43C2-9B75-820CB91FF030}"/>
              </a:ext>
            </a:extLst>
          </p:cNvPr>
          <p:cNvGrpSpPr/>
          <p:nvPr/>
        </p:nvGrpSpPr>
        <p:grpSpPr>
          <a:xfrm>
            <a:off x="5340730" y="2343927"/>
            <a:ext cx="1510540" cy="4514073"/>
            <a:chOff x="3802209" y="1681694"/>
            <a:chExt cx="1510540" cy="4514073"/>
          </a:xfrm>
          <a:effectLst>
            <a:outerShdw blurRad="50800" dist="38100" dir="2700000" algn="tl" rotWithShape="0">
              <a:prstClr val="black">
                <a:alpha val="40000"/>
              </a:prstClr>
            </a:outerShdw>
          </a:effectLst>
        </p:grpSpPr>
        <p:sp>
          <p:nvSpPr>
            <p:cNvPr id="32" name="Rectangle 24">
              <a:extLst>
                <a:ext uri="{FF2B5EF4-FFF2-40B4-BE49-F238E27FC236}">
                  <a16:creationId xmlns:a16="http://schemas.microsoft.com/office/drawing/2014/main" id="{0234B3AB-A4FF-4299-9174-50EF3C1B1160}"/>
                </a:ext>
              </a:extLst>
            </p:cNvPr>
            <p:cNvSpPr/>
            <p:nvPr/>
          </p:nvSpPr>
          <p:spPr>
            <a:xfrm rot="3600000">
              <a:off x="3802210" y="2518620"/>
              <a:ext cx="1484064" cy="1484065"/>
            </a:xfrm>
            <a:custGeom>
              <a:avLst/>
              <a:gdLst/>
              <a:ahLst/>
              <a:cxnLst/>
              <a:rect l="l" t="t" r="r" b="b"/>
              <a:pathLst>
                <a:path w="1368152" h="1368152">
                  <a:moveTo>
                    <a:pt x="0" y="771505"/>
                  </a:moveTo>
                  <a:lnTo>
                    <a:pt x="771506" y="771505"/>
                  </a:lnTo>
                  <a:lnTo>
                    <a:pt x="771506" y="0"/>
                  </a:lnTo>
                  <a:lnTo>
                    <a:pt x="1368152" y="0"/>
                  </a:lnTo>
                  <a:lnTo>
                    <a:pt x="1368152" y="1368152"/>
                  </a:lnTo>
                  <a:lnTo>
                    <a:pt x="0" y="1368152"/>
                  </a:lnTo>
                  <a:close/>
                </a:path>
              </a:pathLst>
            </a:custGeom>
            <a:solidFill>
              <a:schemeClr val="accent3">
                <a:lumMod val="75000"/>
              </a:schemeClr>
            </a:solidFill>
            <a:ln>
              <a:noFill/>
            </a:ln>
            <a:scene3d>
              <a:camera prst="isometricTopUp">
                <a:rot lat="19697038" lon="2817926" rev="486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85DCBDD6-759C-4777-898F-48B8D42D1C66}"/>
                </a:ext>
              </a:extLst>
            </p:cNvPr>
            <p:cNvSpPr/>
            <p:nvPr/>
          </p:nvSpPr>
          <p:spPr>
            <a:xfrm rot="3600000">
              <a:off x="3775735" y="1734643"/>
              <a:ext cx="1589964" cy="1484065"/>
            </a:xfrm>
            <a:prstGeom prst="rect">
              <a:avLst/>
            </a:prstGeom>
            <a:solidFill>
              <a:schemeClr val="accent4">
                <a:lumMod val="75000"/>
              </a:schemeClr>
            </a:solidFill>
            <a:ln>
              <a:noFill/>
            </a:ln>
            <a:scene3d>
              <a:camera prst="isometricTopUp">
                <a:rot lat="19697038" lon="2817926" rev="48691"/>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4" name="Rectangle 24">
              <a:extLst>
                <a:ext uri="{FF2B5EF4-FFF2-40B4-BE49-F238E27FC236}">
                  <a16:creationId xmlns:a16="http://schemas.microsoft.com/office/drawing/2014/main" id="{C79746E7-C027-4C0D-B0CD-8A319C806F89}"/>
                </a:ext>
              </a:extLst>
            </p:cNvPr>
            <p:cNvSpPr/>
            <p:nvPr/>
          </p:nvSpPr>
          <p:spPr>
            <a:xfrm rot="3600000">
              <a:off x="3802210" y="3249647"/>
              <a:ext cx="1484064" cy="1484065"/>
            </a:xfrm>
            <a:custGeom>
              <a:avLst/>
              <a:gdLst/>
              <a:ahLst/>
              <a:cxnLst/>
              <a:rect l="l" t="t" r="r" b="b"/>
              <a:pathLst>
                <a:path w="1368152" h="1368152">
                  <a:moveTo>
                    <a:pt x="0" y="771505"/>
                  </a:moveTo>
                  <a:lnTo>
                    <a:pt x="771506" y="771505"/>
                  </a:lnTo>
                  <a:lnTo>
                    <a:pt x="771506" y="0"/>
                  </a:lnTo>
                  <a:lnTo>
                    <a:pt x="1368152" y="0"/>
                  </a:lnTo>
                  <a:lnTo>
                    <a:pt x="1368152" y="1368152"/>
                  </a:lnTo>
                  <a:lnTo>
                    <a:pt x="0" y="1368152"/>
                  </a:lnTo>
                  <a:close/>
                </a:path>
              </a:pathLst>
            </a:custGeom>
            <a:solidFill>
              <a:schemeClr val="accent2">
                <a:lumMod val="75000"/>
              </a:schemeClr>
            </a:solidFill>
            <a:ln>
              <a:noFill/>
            </a:ln>
            <a:scene3d>
              <a:camera prst="isometricTopUp">
                <a:rot lat="19697038" lon="2817926" rev="486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5" name="Rectangle 24">
              <a:extLst>
                <a:ext uri="{FF2B5EF4-FFF2-40B4-BE49-F238E27FC236}">
                  <a16:creationId xmlns:a16="http://schemas.microsoft.com/office/drawing/2014/main" id="{2009C3FE-144F-4B88-8A04-8E00F0DA233D}"/>
                </a:ext>
              </a:extLst>
            </p:cNvPr>
            <p:cNvSpPr/>
            <p:nvPr/>
          </p:nvSpPr>
          <p:spPr>
            <a:xfrm rot="3600000">
              <a:off x="3802210" y="3980674"/>
              <a:ext cx="1484064" cy="1484065"/>
            </a:xfrm>
            <a:custGeom>
              <a:avLst/>
              <a:gdLst/>
              <a:ahLst/>
              <a:cxnLst/>
              <a:rect l="l" t="t" r="r" b="b"/>
              <a:pathLst>
                <a:path w="1368152" h="1368152">
                  <a:moveTo>
                    <a:pt x="0" y="771505"/>
                  </a:moveTo>
                  <a:lnTo>
                    <a:pt x="771506" y="771505"/>
                  </a:lnTo>
                  <a:lnTo>
                    <a:pt x="771506" y="0"/>
                  </a:lnTo>
                  <a:lnTo>
                    <a:pt x="1368152" y="0"/>
                  </a:lnTo>
                  <a:lnTo>
                    <a:pt x="1368152" y="1368152"/>
                  </a:lnTo>
                  <a:lnTo>
                    <a:pt x="0" y="1368152"/>
                  </a:lnTo>
                  <a:close/>
                </a:path>
              </a:pathLst>
            </a:custGeom>
            <a:solidFill>
              <a:schemeClr val="accent1">
                <a:lumMod val="75000"/>
              </a:schemeClr>
            </a:solidFill>
            <a:ln>
              <a:noFill/>
            </a:ln>
            <a:scene3d>
              <a:camera prst="isometricTopUp">
                <a:rot lat="19697038" lon="2817926" rev="486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6" name="Rectangle 24">
              <a:extLst>
                <a:ext uri="{FF2B5EF4-FFF2-40B4-BE49-F238E27FC236}">
                  <a16:creationId xmlns:a16="http://schemas.microsoft.com/office/drawing/2014/main" id="{3BBB3778-2975-429C-BBF1-C752057F635E}"/>
                </a:ext>
              </a:extLst>
            </p:cNvPr>
            <p:cNvSpPr/>
            <p:nvPr/>
          </p:nvSpPr>
          <p:spPr>
            <a:xfrm rot="3600000">
              <a:off x="3802210" y="4711702"/>
              <a:ext cx="1484064" cy="1484065"/>
            </a:xfrm>
            <a:custGeom>
              <a:avLst/>
              <a:gdLst/>
              <a:ahLst/>
              <a:cxnLst/>
              <a:rect l="l" t="t" r="r" b="b"/>
              <a:pathLst>
                <a:path w="1368152" h="1368152">
                  <a:moveTo>
                    <a:pt x="0" y="771505"/>
                  </a:moveTo>
                  <a:lnTo>
                    <a:pt x="771506" y="771505"/>
                  </a:lnTo>
                  <a:lnTo>
                    <a:pt x="771506" y="0"/>
                  </a:lnTo>
                  <a:lnTo>
                    <a:pt x="1368152" y="0"/>
                  </a:lnTo>
                  <a:lnTo>
                    <a:pt x="1368152" y="1368152"/>
                  </a:lnTo>
                  <a:lnTo>
                    <a:pt x="0" y="1368152"/>
                  </a:lnTo>
                  <a:close/>
                </a:path>
              </a:pathLst>
            </a:custGeom>
            <a:solidFill>
              <a:schemeClr val="accent6">
                <a:lumMod val="75000"/>
              </a:schemeClr>
            </a:solidFill>
            <a:ln>
              <a:noFill/>
            </a:ln>
            <a:scene3d>
              <a:camera prst="isometricTopUp">
                <a:rot lat="19697038" lon="2817926" rev="4869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3" name="Oval 2">
            <a:extLst>
              <a:ext uri="{FF2B5EF4-FFF2-40B4-BE49-F238E27FC236}">
                <a16:creationId xmlns:a16="http://schemas.microsoft.com/office/drawing/2014/main" id="{C89645DB-A856-4296-A043-6A6214055E9F}"/>
              </a:ext>
            </a:extLst>
          </p:cNvPr>
          <p:cNvSpPr/>
          <p:nvPr/>
        </p:nvSpPr>
        <p:spPr>
          <a:xfrm>
            <a:off x="7290281" y="4904667"/>
            <a:ext cx="792088" cy="792088"/>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4" name="Oval 3">
            <a:extLst>
              <a:ext uri="{FF2B5EF4-FFF2-40B4-BE49-F238E27FC236}">
                <a16:creationId xmlns:a16="http://schemas.microsoft.com/office/drawing/2014/main" id="{8C18B02A-D042-4B9C-9122-B3B096F418A2}"/>
              </a:ext>
            </a:extLst>
          </p:cNvPr>
          <p:cNvSpPr/>
          <p:nvPr/>
        </p:nvSpPr>
        <p:spPr>
          <a:xfrm>
            <a:off x="7290281" y="3370227"/>
            <a:ext cx="792088" cy="792088"/>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 name="Oval 4">
            <a:extLst>
              <a:ext uri="{FF2B5EF4-FFF2-40B4-BE49-F238E27FC236}">
                <a16:creationId xmlns:a16="http://schemas.microsoft.com/office/drawing/2014/main" id="{71C78A4E-2956-4A65-B5A2-D85DBBE64492}"/>
              </a:ext>
            </a:extLst>
          </p:cNvPr>
          <p:cNvSpPr/>
          <p:nvPr/>
        </p:nvSpPr>
        <p:spPr>
          <a:xfrm>
            <a:off x="4083512" y="5671888"/>
            <a:ext cx="792088" cy="792088"/>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 name="Oval 5">
            <a:extLst>
              <a:ext uri="{FF2B5EF4-FFF2-40B4-BE49-F238E27FC236}">
                <a16:creationId xmlns:a16="http://schemas.microsoft.com/office/drawing/2014/main" id="{DE0A994B-C77E-49A4-8936-AAB5B8E95A5F}"/>
              </a:ext>
            </a:extLst>
          </p:cNvPr>
          <p:cNvSpPr/>
          <p:nvPr/>
        </p:nvSpPr>
        <p:spPr>
          <a:xfrm>
            <a:off x="4083512" y="4137447"/>
            <a:ext cx="792088" cy="792088"/>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23BF0162-0665-430F-A075-7DBFBEAAD45A}"/>
              </a:ext>
            </a:extLst>
          </p:cNvPr>
          <p:cNvSpPr/>
          <p:nvPr/>
        </p:nvSpPr>
        <p:spPr>
          <a:xfrm>
            <a:off x="4083512" y="2603007"/>
            <a:ext cx="792088" cy="792088"/>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10" name="TextBox 9">
            <a:extLst>
              <a:ext uri="{FF2B5EF4-FFF2-40B4-BE49-F238E27FC236}">
                <a16:creationId xmlns:a16="http://schemas.microsoft.com/office/drawing/2014/main" id="{C96F7AA4-546A-4F89-87EB-75A03EE85B6E}"/>
              </a:ext>
            </a:extLst>
          </p:cNvPr>
          <p:cNvSpPr txBox="1"/>
          <p:nvPr/>
        </p:nvSpPr>
        <p:spPr>
          <a:xfrm>
            <a:off x="12936" y="2798996"/>
            <a:ext cx="397205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t>
            </a:r>
            <a:r>
              <a:rPr kumimoji="0" lang="vi-VN"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Ư</a:t>
            </a: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ỜNG HỢP 1</a:t>
            </a:r>
            <a:endParaRPr kumimoji="0" lang="ko-KR" altLang="en-US"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D0B8936-2B63-472E-B707-A01FFA323C8E}"/>
              </a:ext>
            </a:extLst>
          </p:cNvPr>
          <p:cNvSpPr txBox="1"/>
          <p:nvPr/>
        </p:nvSpPr>
        <p:spPr>
          <a:xfrm>
            <a:off x="-42832" y="5750460"/>
            <a:ext cx="400474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t>
            </a:r>
            <a:r>
              <a:rPr kumimoji="0" lang="vi-VN"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Ư</a:t>
            </a: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ỜNG HỢP 5</a:t>
            </a:r>
            <a:endParaRPr kumimoji="0" lang="ko-KR" altLang="en-US"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897C0B7-F38F-41C9-9864-5E3E35BE9E5D}"/>
              </a:ext>
            </a:extLst>
          </p:cNvPr>
          <p:cNvSpPr txBox="1"/>
          <p:nvPr/>
        </p:nvSpPr>
        <p:spPr>
          <a:xfrm>
            <a:off x="-3409" y="4326946"/>
            <a:ext cx="400474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t>
            </a:r>
            <a:r>
              <a:rPr kumimoji="0" lang="vi-VN"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Ư</a:t>
            </a: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ỜNG HỢP 3</a:t>
            </a:r>
            <a:endParaRPr kumimoji="0" lang="ko-KR" altLang="en-US"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4ED58C0-8D16-4BEE-94CF-4BA589AF9D3F}"/>
              </a:ext>
            </a:extLst>
          </p:cNvPr>
          <p:cNvSpPr txBox="1"/>
          <p:nvPr/>
        </p:nvSpPr>
        <p:spPr>
          <a:xfrm>
            <a:off x="8144961" y="3528985"/>
            <a:ext cx="4029241"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t>
            </a:r>
            <a:r>
              <a:rPr kumimoji="0" lang="vi-VN"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Ư</a:t>
            </a: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ỜNG HỢP 2</a:t>
            </a:r>
            <a:endParaRPr kumimoji="0" lang="ko-KR" altLang="en-US"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0D7826A-C6D3-4401-85C1-46C137289437}"/>
              </a:ext>
            </a:extLst>
          </p:cNvPr>
          <p:cNvSpPr txBox="1"/>
          <p:nvPr/>
        </p:nvSpPr>
        <p:spPr>
          <a:xfrm>
            <a:off x="8157477" y="5081045"/>
            <a:ext cx="4004207"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t>
            </a:r>
            <a:r>
              <a:rPr kumimoji="0" lang="vi-VN"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Ư</a:t>
            </a:r>
            <a:r>
              <a:rPr kumimoji="0" lang="en-US" altLang="ko-KR"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ỜNG HỢP 4</a:t>
            </a:r>
            <a:endParaRPr kumimoji="0" lang="ko-KR" altLang="en-US" sz="2000" b="1" i="1"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grpSp>
        <p:nvGrpSpPr>
          <p:cNvPr id="23" name="Group 22">
            <a:extLst>
              <a:ext uri="{FF2B5EF4-FFF2-40B4-BE49-F238E27FC236}">
                <a16:creationId xmlns:a16="http://schemas.microsoft.com/office/drawing/2014/main" id="{6F6086D9-A041-4576-8B0C-0825E97F4971}"/>
              </a:ext>
            </a:extLst>
          </p:cNvPr>
          <p:cNvGrpSpPr/>
          <p:nvPr/>
        </p:nvGrpSpPr>
        <p:grpSpPr>
          <a:xfrm>
            <a:off x="5252775" y="2368695"/>
            <a:ext cx="1659976" cy="1463479"/>
            <a:chOff x="3233964" y="1954419"/>
            <a:chExt cx="1410044" cy="1463479"/>
          </a:xfrm>
          <a:effectLst>
            <a:outerShdw blurRad="50800" dist="38100" dir="2700000" algn="tl" rotWithShape="0">
              <a:prstClr val="black">
                <a:alpha val="40000"/>
              </a:prstClr>
            </a:outerShdw>
          </a:effectLst>
          <a:scene3d>
            <a:camera prst="isometricTopUp"/>
            <a:lightRig rig="threePt" dir="t"/>
          </a:scene3d>
        </p:grpSpPr>
        <p:sp>
          <p:nvSpPr>
            <p:cNvPr id="24" name="TextBox 23">
              <a:extLst>
                <a:ext uri="{FF2B5EF4-FFF2-40B4-BE49-F238E27FC236}">
                  <a16:creationId xmlns:a16="http://schemas.microsoft.com/office/drawing/2014/main" id="{A17A9DD2-9B2F-42AD-B623-394A7669D010}"/>
                </a:ext>
              </a:extLst>
            </p:cNvPr>
            <p:cNvSpPr txBox="1"/>
            <p:nvPr/>
          </p:nvSpPr>
          <p:spPr>
            <a:xfrm>
              <a:off x="3233964" y="1954419"/>
              <a:ext cx="1400519"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2467D82-CA07-44F2-9BC9-CBE42C75FFEF}"/>
                </a:ext>
              </a:extLst>
            </p:cNvPr>
            <p:cNvSpPr txBox="1"/>
            <p:nvPr/>
          </p:nvSpPr>
          <p:spPr>
            <a:xfrm>
              <a:off x="3243490" y="2171403"/>
              <a:ext cx="1400518"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CÁC TR</a:t>
              </a:r>
              <a:r>
                <a:rPr kumimoji="0" lang="vi-VN" altLang="ko-KR"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Ư</a:t>
              </a:r>
              <a:r>
                <a:rPr kumimoji="0" lang="en-US" altLang="ko-KR"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ỜNG HỢP</a:t>
              </a:r>
              <a:endParaRPr kumimoji="0" lang="ko-KR" altLang="en-US" sz="2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37" name="Text Placeholder 1">
            <a:extLst>
              <a:ext uri="{FF2B5EF4-FFF2-40B4-BE49-F238E27FC236}">
                <a16:creationId xmlns:a16="http://schemas.microsoft.com/office/drawing/2014/main" id="{72E2C0DB-32A0-45FC-B918-3BF4C9133777}"/>
              </a:ext>
            </a:extLst>
          </p:cNvPr>
          <p:cNvSpPr txBox="1">
            <a:spLocks/>
          </p:cNvSpPr>
          <p:nvPr/>
        </p:nvSpPr>
        <p:spPr>
          <a:xfrm>
            <a:off x="408663" y="226062"/>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cs typeface="Times New Roman" panose="02020603050405020304" pitchFamily="18" charset="0"/>
              </a:rPr>
              <a:t>GIAI ĐOẠN CHUYỂN TIẾP</a:t>
            </a:r>
          </a:p>
        </p:txBody>
      </p:sp>
      <p:sp>
        <p:nvSpPr>
          <p:cNvPr id="40" name="TextBox 39">
            <a:extLst>
              <a:ext uri="{FF2B5EF4-FFF2-40B4-BE49-F238E27FC236}">
                <a16:creationId xmlns:a16="http://schemas.microsoft.com/office/drawing/2014/main" id="{05946F9A-250A-4CA2-A086-CE70878B266C}"/>
              </a:ext>
            </a:extLst>
          </p:cNvPr>
          <p:cNvSpPr txBox="1"/>
          <p:nvPr/>
        </p:nvSpPr>
        <p:spPr>
          <a:xfrm>
            <a:off x="3996199" y="2490867"/>
            <a:ext cx="981106" cy="938719"/>
          </a:xfrm>
          <a:prstGeom prst="rect">
            <a:avLst/>
          </a:prstGeom>
          <a:noFill/>
          <a:effectLst>
            <a:outerShdw blurRad="50800" dist="38100" dir="2700000" algn="tl" rotWithShape="0">
              <a:prstClr val="black">
                <a:alpha val="40000"/>
              </a:prstClr>
            </a:outerShdw>
          </a:effectLst>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a:t>
            </a:r>
            <a:endParaRPr kumimoji="0" lang="ko-KR" altLang="en-US"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DF199F2-9FCB-4CC1-86C2-C98D6D8A14F2}"/>
              </a:ext>
            </a:extLst>
          </p:cNvPr>
          <p:cNvSpPr txBox="1"/>
          <p:nvPr/>
        </p:nvSpPr>
        <p:spPr>
          <a:xfrm>
            <a:off x="7211046" y="3259681"/>
            <a:ext cx="981106" cy="938719"/>
          </a:xfrm>
          <a:prstGeom prst="rect">
            <a:avLst/>
          </a:prstGeom>
          <a:noFill/>
          <a:effectLst>
            <a:outerShdw blurRad="50800" dist="38100" dir="2700000" algn="tl" rotWithShape="0">
              <a:prstClr val="black">
                <a:alpha val="40000"/>
              </a:prstClr>
            </a:outerShdw>
          </a:effectLst>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2</a:t>
            </a:r>
            <a:endParaRPr kumimoji="0" lang="ko-KR" altLang="en-US"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44B15C4A-6432-48E0-B5D9-F2C70C19E15F}"/>
              </a:ext>
            </a:extLst>
          </p:cNvPr>
          <p:cNvSpPr txBox="1"/>
          <p:nvPr/>
        </p:nvSpPr>
        <p:spPr>
          <a:xfrm>
            <a:off x="3996199" y="3997802"/>
            <a:ext cx="981106" cy="938719"/>
          </a:xfrm>
          <a:prstGeom prst="rect">
            <a:avLst/>
          </a:prstGeom>
          <a:noFill/>
          <a:effectLst>
            <a:outerShdw blurRad="50800" dist="38100" dir="2700000" algn="tl" rotWithShape="0">
              <a:prstClr val="black">
                <a:alpha val="40000"/>
              </a:prstClr>
            </a:outerShdw>
          </a:effectLst>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3</a:t>
            </a:r>
            <a:endParaRPr kumimoji="0" lang="ko-KR" altLang="en-US"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95B91630-F3C9-4FB7-B706-48C59C7BFC00}"/>
              </a:ext>
            </a:extLst>
          </p:cNvPr>
          <p:cNvSpPr txBox="1"/>
          <p:nvPr/>
        </p:nvSpPr>
        <p:spPr>
          <a:xfrm>
            <a:off x="7202655" y="4811741"/>
            <a:ext cx="981106" cy="938719"/>
          </a:xfrm>
          <a:prstGeom prst="rect">
            <a:avLst/>
          </a:prstGeom>
          <a:noFill/>
          <a:effectLst>
            <a:outerShdw blurRad="50800" dist="38100" dir="2700000" algn="tl" rotWithShape="0">
              <a:prstClr val="black">
                <a:alpha val="40000"/>
              </a:prstClr>
            </a:outerShdw>
          </a:effectLst>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4</a:t>
            </a:r>
            <a:endParaRPr kumimoji="0" lang="ko-KR" altLang="en-US"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45E69735-0F64-4B65-A878-324BDE1F77F1}"/>
              </a:ext>
            </a:extLst>
          </p:cNvPr>
          <p:cNvSpPr txBox="1"/>
          <p:nvPr/>
        </p:nvSpPr>
        <p:spPr>
          <a:xfrm>
            <a:off x="3989003" y="5570008"/>
            <a:ext cx="981106" cy="938719"/>
          </a:xfrm>
          <a:prstGeom prst="rect">
            <a:avLst/>
          </a:prstGeom>
          <a:noFill/>
          <a:effectLst>
            <a:outerShdw blurRad="50800" dist="38100" dir="2700000" algn="tl" rotWithShape="0">
              <a:prstClr val="black">
                <a:alpha val="40000"/>
              </a:prstClr>
            </a:outerShdw>
          </a:effectLst>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5</a:t>
            </a:r>
            <a:endParaRPr kumimoji="0" lang="ko-KR" altLang="en-US" sz="55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3E1B698-6A5F-4EF1-8F41-5595CD060618}"/>
                  </a:ext>
                </a:extLst>
              </p:cNvPr>
              <p:cNvSpPr/>
              <p:nvPr/>
            </p:nvSpPr>
            <p:spPr>
              <a:xfrm>
                <a:off x="134273" y="1034127"/>
                <a:ext cx="11949930" cy="1177374"/>
              </a:xfrm>
              <a:prstGeom prst="rect">
                <a:avLst/>
              </a:prstGeom>
            </p:spPr>
            <p:txBody>
              <a:bodyPr wrap="square">
                <a:spAutoFit/>
              </a:bodyPr>
              <a:lstStyle/>
              <a:p>
                <a:pPr algn="just">
                  <a:lnSpc>
                    <a:spcPct val="150000"/>
                  </a:lnSpc>
                  <a:spcAft>
                    <a:spcPts val="800"/>
                  </a:spcAft>
                </a:pPr>
                <a:r>
                  <a:rPr lang="vi-VN"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 sử </a:t>
                </a:r>
                <a:r>
                  <a:rPr lang="vi-VN" sz="2500" i="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a:t>
                </a:r>
                <a:r>
                  <a:rPr lang="vi-VN" sz="2500" kern="0"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vi-VN"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không nhận được </a:t>
                </a:r>
                <a14:m>
                  <m:oMath xmlns:m="http://schemas.openxmlformats.org/officeDocument/2006/math">
                    <m:sSub>
                      <m:sSubPr>
                        <m:ctrlPr>
                          <a:rPr lang="en-US" sz="2500" i="1" kern="100">
                            <a:latin typeface="Cambria Math" panose="02040503050406030204" pitchFamily="18" charset="0"/>
                            <a:ea typeface="Arial" panose="020B0604020202020204" pitchFamily="34" charset="0"/>
                            <a:cs typeface="Times New Roman" panose="02020603050405020304" pitchFamily="18" charset="0"/>
                          </a:rPr>
                        </m:ctrlPr>
                      </m:sSubPr>
                      <m:e>
                        <m:r>
                          <a:rPr lang="vi-VN" sz="2500" i="1" kern="100">
                            <a:latin typeface="Cambria Math" panose="02040503050406030204" pitchFamily="18" charset="0"/>
                            <a:ea typeface="Arial" panose="020B0604020202020204" pitchFamily="34" charset="0"/>
                            <a:cs typeface="Times New Roman" panose="02020603050405020304" pitchFamily="18" charset="0"/>
                          </a:rPr>
                          <m:t>𝑥</m:t>
                        </m:r>
                      </m:e>
                      <m:sub>
                        <m:r>
                          <a:rPr lang="vi-VN" sz="2500" i="1" kern="100">
                            <a:latin typeface="Cambria Math" panose="02040503050406030204" pitchFamily="18" charset="0"/>
                            <a:ea typeface="Arial" panose="020B0604020202020204" pitchFamily="34" charset="0"/>
                            <a:cs typeface="Times New Roman" panose="02020603050405020304" pitchFamily="18" charset="0"/>
                          </a:rPr>
                          <m:t>1</m:t>
                        </m:r>
                      </m:sub>
                    </m:sSub>
                  </m:oMath>
                </a14:m>
                <a:r>
                  <a:rPr lang="vi-VN"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giai đoạn 1, giao thức chuyển tiếp mới và lược đồ giải mã cho cả hai người dùng ở giai đoạn 2 bằng cách xem xét 5 trường hợp sau</a:t>
                </a:r>
                <a:r>
                  <a:rPr lang="en-US" sz="25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5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mc:Choice>
        <mc:Fallback xmlns="">
          <p:sp>
            <p:nvSpPr>
              <p:cNvPr id="39" name="Rectangle 38">
                <a:extLst>
                  <a:ext uri="{FF2B5EF4-FFF2-40B4-BE49-F238E27FC236}">
                    <a16:creationId xmlns:a16="http://schemas.microsoft.com/office/drawing/2014/main" id="{13E1B698-6A5F-4EF1-8F41-5595CD060618}"/>
                  </a:ext>
                </a:extLst>
              </p:cNvPr>
              <p:cNvSpPr>
                <a:spLocks noRot="1" noChangeAspect="1" noMove="1" noResize="1" noEditPoints="1" noAdjustHandles="1" noChangeArrowheads="1" noChangeShapeType="1" noTextEdit="1"/>
              </p:cNvSpPr>
              <p:nvPr/>
            </p:nvSpPr>
            <p:spPr>
              <a:xfrm>
                <a:off x="134273" y="1034127"/>
                <a:ext cx="11949930" cy="1177374"/>
              </a:xfrm>
              <a:prstGeom prst="rect">
                <a:avLst/>
              </a:prstGeom>
              <a:blipFill>
                <a:blip r:embed="rId2"/>
                <a:stretch>
                  <a:fillRect l="-816" r="-867" b="-11399"/>
                </a:stretch>
              </a:blipFill>
            </p:spPr>
            <p:txBody>
              <a:bodyPr/>
              <a:lstStyle/>
              <a:p>
                <a:r>
                  <a:rPr lang="en-US">
                    <a:noFill/>
                  </a:rPr>
                  <a:t> </a:t>
                </a:r>
              </a:p>
            </p:txBody>
          </p:sp>
        </mc:Fallback>
      </mc:AlternateContent>
      <p:sp>
        <p:nvSpPr>
          <p:cNvPr id="2" name="Google Shape;2386;p43">
            <a:extLst>
              <a:ext uri="{FF2B5EF4-FFF2-40B4-BE49-F238E27FC236}">
                <a16:creationId xmlns:a16="http://schemas.microsoft.com/office/drawing/2014/main" id="{4D29DE5B-DB3D-C312-9224-B3AD6CFA3F6B}"/>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8" name="Google Shape;2398;p43">
            <a:extLst>
              <a:ext uri="{FF2B5EF4-FFF2-40B4-BE49-F238E27FC236}">
                <a16:creationId xmlns:a16="http://schemas.microsoft.com/office/drawing/2014/main" id="{E0E5412A-3E3C-C1D4-D721-21D901B0DEE3}"/>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9" name="Text 6">
            <a:extLst>
              <a:ext uri="{FF2B5EF4-FFF2-40B4-BE49-F238E27FC236}">
                <a16:creationId xmlns:a16="http://schemas.microsoft.com/office/drawing/2014/main" id="{4BF7BCFD-A11F-06F6-3246-24FBD25B3F18}"/>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10</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19469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sz="4800" b="1" dirty="0">
                <a:latin typeface="Times New Roman" panose="02020603050405020304" pitchFamily="18" charset="0"/>
                <a:cs typeface="Times New Roman" panose="02020603050405020304" pitchFamily="18" charset="0"/>
              </a:rPr>
              <a:t>TR</a:t>
            </a:r>
            <a:r>
              <a:rPr lang="vi-VN" sz="4800" b="1" dirty="0">
                <a:latin typeface="Times New Roman" panose="02020603050405020304" pitchFamily="18" charset="0"/>
                <a:cs typeface="Times New Roman" panose="02020603050405020304" pitchFamily="18" charset="0"/>
              </a:rPr>
              <a:t>Ư</a:t>
            </a:r>
            <a:r>
              <a:rPr lang="en-US" sz="4800" b="1" dirty="0">
                <a:latin typeface="Times New Roman" panose="02020603050405020304" pitchFamily="18" charset="0"/>
                <a:cs typeface="Times New Roman" panose="02020603050405020304" pitchFamily="18" charset="0"/>
              </a:rPr>
              <a:t>ỜNG HỢP 1</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CED3033-C683-4703-9E53-CC9EEA0E57FA}"/>
                  </a:ext>
                </a:extLst>
              </p:cNvPr>
              <p:cNvSpPr txBox="1"/>
              <p:nvPr/>
            </p:nvSpPr>
            <p:spPr>
              <a:xfrm>
                <a:off x="295518" y="1783559"/>
                <a:ext cx="11755163" cy="3019801"/>
              </a:xfrm>
              <a:prstGeom prst="rect">
                <a:avLst/>
              </a:prstGeom>
              <a:noFill/>
            </p:spPr>
            <p:txBody>
              <a:bodyPr wrap="square" rtlCol="0">
                <a:spAutoFit/>
              </a:bodyPr>
              <a:lstStyle/>
              <a:p>
                <a:pPr lvl="0" algn="just">
                  <a:lnSpc>
                    <a:spcPct val="150000"/>
                  </a:lnSpc>
                </a:pPr>
                <a:r>
                  <a:rPr lang="vi-VN" sz="2400" dirty="0">
                    <a:latin typeface="Times New Roman" panose="02020603050405020304" pitchFamily="18" charset="0"/>
                    <a:cs typeface="Times New Roman" panose="02020603050405020304" pitchFamily="18" charset="0"/>
                  </a:rPr>
                  <a:t>Ở giai đoạn 1, </a:t>
                </a: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không giải mã được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a:latin typeface="Times New Roman" panose="02020603050405020304" pitchFamily="18" charset="0"/>
                    <a:cs typeface="Times New Roman" panose="02020603050405020304" pitchFamily="18" charset="0"/>
                  </a:rPr>
                  <a:t>,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không giải mã được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bất kể nó có thể giải mã thành công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hay không</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2</a:t>
                </a:r>
                <a:r>
                  <a:rPr lang="vi-VN" sz="2400" dirty="0">
                    <a:latin typeface="Times New Roman" panose="02020603050405020304" pitchFamily="18" charset="0"/>
                    <a:cs typeface="Times New Roman" panose="02020603050405020304" pitchFamily="18" charset="0"/>
                  </a:rPr>
                  <a:t> rơi vào trạng thái mất kết nối vì </a:t>
                </a: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ở trạng thái </a:t>
                </a:r>
                <a:r>
                  <a:rPr lang="vi-VN" sz="2400">
                    <a:latin typeface="Times New Roman" panose="02020603050405020304" pitchFamily="18" charset="0"/>
                    <a:cs typeface="Times New Roman" panose="02020603050405020304" pitchFamily="18" charset="0"/>
                  </a:rPr>
                  <a:t>im lặng</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dirty="0">
                    <a:latin typeface="Times New Roman" panose="02020603050405020304" pitchFamily="18" charset="0"/>
                    <a:cs typeface="Times New Roman" panose="02020603050405020304" pitchFamily="18" charset="0"/>
                  </a:rPr>
                  <a:t>SNR giải mã tương ứng </a:t>
                </a:r>
                <a:r>
                  <a:rPr lang="vi-VN" sz="2400">
                    <a:latin typeface="Times New Roman" panose="02020603050405020304" pitchFamily="18" charset="0"/>
                    <a:cs typeface="Times New Roman" panose="02020603050405020304" pitchFamily="18" charset="0"/>
                  </a:rPr>
                  <a:t>tại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1 </m:t>
                        </m:r>
                      </m:sub>
                      <m:sup>
                        <m:sSub>
                          <m:sSubPr>
                            <m:ctrlPr>
                              <a:rPr lang="vi-VN" sz="2400" i="1">
                                <a:effectLst/>
                                <a:latin typeface="Cambria Math" panose="020405030504060302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m:t>
                            </m:r>
                          </m:sub>
                        </m:sSub>
                        <m:r>
                          <a:rPr lang="en-US" sz="2400" i="1">
                            <a:effectLst/>
                            <a:latin typeface="Cambria Math" panose="02040503050406030204" pitchFamily="18" charset="0"/>
                            <a:ea typeface="Arial" panose="020B0604020202020204" pitchFamily="34" charset="0"/>
                            <a:cs typeface="Times New Roman" panose="02020603050405020304" pitchFamily="18" charset="0"/>
                          </a:rPr>
                          <m:t>, </m:t>
                        </m:r>
                        <m:sSub>
                          <m:sSubPr>
                            <m:ctrlPr>
                              <a:rPr lang="vi-VN" sz="2400" i="1">
                                <a:effectLst/>
                                <a:latin typeface="Cambria Math" panose="020405030504060302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𝐶</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sSub>
                      <m:sSubPr>
                        <m:ctrlPr>
                          <a:rPr lang="vi-VN" sz="2400" i="1">
                            <a:effectLst/>
                            <a:latin typeface="Cambria Math" panose="020405030504060302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𝑆</m:t>
                        </m:r>
                        <m:sSub>
                          <m:sSubPr>
                            <m:ctrlPr>
                              <a:rPr lang="vi-VN" sz="2400" i="1">
                                <a:effectLst/>
                                <a:latin typeface="Cambria Math" panose="020405030504060302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b>
                    </m:sSub>
                  </m:oMath>
                </a14:m>
                <a:endParaRPr lang="en-US" sz="2500" dirty="0">
                  <a:latin typeface="Times New Roman" panose="02020603050405020304" pitchFamily="18" charset="0"/>
                  <a:cs typeface="Times New Roman" panose="02020603050405020304" pitchFamily="18" charset="0"/>
                </a:endParaRPr>
              </a:p>
              <a:p>
                <a:pPr marL="285750" lvl="0" indent="-285750" algn="just">
                  <a:lnSpc>
                    <a:spcPct val="150000"/>
                  </a:lnSpc>
                  <a:buFontTx/>
                  <a:buChar cha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4CED3033-C683-4703-9E53-CC9EEA0E57FA}"/>
                  </a:ext>
                </a:extLst>
              </p:cNvPr>
              <p:cNvSpPr txBox="1">
                <a:spLocks noRot="1" noChangeAspect="1" noMove="1" noResize="1" noEditPoints="1" noAdjustHandles="1" noChangeArrowheads="1" noChangeShapeType="1" noTextEdit="1"/>
              </p:cNvSpPr>
              <p:nvPr/>
            </p:nvSpPr>
            <p:spPr>
              <a:xfrm>
                <a:off x="295518" y="1783559"/>
                <a:ext cx="11755163" cy="3019801"/>
              </a:xfrm>
              <a:prstGeom prst="rect">
                <a:avLst/>
              </a:prstGeom>
              <a:blipFill>
                <a:blip r:embed="rId2"/>
                <a:stretch>
                  <a:fillRect l="-778" r="-778"/>
                </a:stretch>
              </a:blipFill>
            </p:spPr>
            <p:txBody>
              <a:bodyPr/>
              <a:lstStyle/>
              <a:p>
                <a:r>
                  <a:rPr lang="vi-VN">
                    <a:noFill/>
                  </a:rPr>
                  <a:t> </a:t>
                </a:r>
              </a:p>
            </p:txBody>
          </p:sp>
        </mc:Fallback>
      </mc:AlternateContent>
      <p:sp>
        <p:nvSpPr>
          <p:cNvPr id="7" name="Google Shape;2386;p43">
            <a:extLst>
              <a:ext uri="{FF2B5EF4-FFF2-40B4-BE49-F238E27FC236}">
                <a16:creationId xmlns:a16="http://schemas.microsoft.com/office/drawing/2014/main" id="{2AB924F2-C3EA-CBE4-C635-FDBDFC441D47}"/>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8" name="Google Shape;2398;p43">
            <a:extLst>
              <a:ext uri="{FF2B5EF4-FFF2-40B4-BE49-F238E27FC236}">
                <a16:creationId xmlns:a16="http://schemas.microsoft.com/office/drawing/2014/main" id="{3A3104BD-D53F-0165-85F4-B5D81D4E4ACE}"/>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9" name="Text 6">
            <a:extLst>
              <a:ext uri="{FF2B5EF4-FFF2-40B4-BE49-F238E27FC236}">
                <a16:creationId xmlns:a16="http://schemas.microsoft.com/office/drawing/2014/main" id="{65BBB591-F235-A322-BF29-BB163F7C7236}"/>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11</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318217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sz="4800" b="1" dirty="0">
                <a:latin typeface="Times New Roman" panose="02020603050405020304" pitchFamily="18" charset="0"/>
                <a:cs typeface="Times New Roman" panose="02020603050405020304" pitchFamily="18" charset="0"/>
              </a:rPr>
              <a:t>TR</a:t>
            </a:r>
            <a:r>
              <a:rPr lang="vi-VN" sz="4800" b="1" dirty="0">
                <a:latin typeface="Times New Roman" panose="02020603050405020304" pitchFamily="18" charset="0"/>
                <a:cs typeface="Times New Roman" panose="02020603050405020304" pitchFamily="18" charset="0"/>
              </a:rPr>
              <a:t>Ư</a:t>
            </a:r>
            <a:r>
              <a:rPr lang="en-US" sz="4800" b="1" dirty="0">
                <a:latin typeface="Times New Roman" panose="02020603050405020304" pitchFamily="18" charset="0"/>
                <a:cs typeface="Times New Roman" panose="02020603050405020304" pitchFamily="18" charset="0"/>
              </a:rPr>
              <a:t>ỜNG HỢP 2</a:t>
            </a:r>
          </a:p>
        </p:txBody>
      </p:sp>
      <p:sp>
        <p:nvSpPr>
          <p:cNvPr id="4" name="TextBox 3">
            <a:extLst>
              <a:ext uri="{FF2B5EF4-FFF2-40B4-BE49-F238E27FC236}">
                <a16:creationId xmlns:a16="http://schemas.microsoft.com/office/drawing/2014/main" id="{31B9A7F2-194A-4B53-B7ED-DDD083A30D6B}"/>
              </a:ext>
            </a:extLst>
          </p:cNvPr>
          <p:cNvSpPr txBox="1"/>
          <p:nvPr/>
        </p:nvSpPr>
        <p:spPr>
          <a:xfrm>
            <a:off x="77100" y="1838710"/>
            <a:ext cx="12192000" cy="117737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CED3033-C683-4703-9E53-CC9EEA0E57FA}"/>
                  </a:ext>
                </a:extLst>
              </p:cNvPr>
              <p:cNvSpPr txBox="1"/>
              <p:nvPr/>
            </p:nvSpPr>
            <p:spPr>
              <a:xfrm>
                <a:off x="352823" y="1762570"/>
                <a:ext cx="11640553" cy="3526991"/>
              </a:xfrm>
              <a:prstGeom prst="rect">
                <a:avLst/>
              </a:prstGeom>
              <a:noFill/>
            </p:spPr>
            <p:txBody>
              <a:bodyPr wrap="square" rtlCol="0">
                <a:spAutoFit/>
              </a:bodyPr>
              <a:lstStyle/>
              <a:p>
                <a:pPr lvl="0" algn="just">
                  <a:lnSpc>
                    <a:spcPct val="150000"/>
                  </a:lnSpc>
                </a:pPr>
                <a:r>
                  <a:rPr lang="vi-VN" sz="2400" dirty="0">
                    <a:latin typeface="Times New Roman" panose="02020603050405020304" pitchFamily="18" charset="0"/>
                    <a:cs typeface="Times New Roman" panose="02020603050405020304" pitchFamily="18" charset="0"/>
                  </a:rPr>
                  <a:t>Cả </a:t>
                </a: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và </a:t>
                </a: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1</a:t>
                </a:r>
                <a:r>
                  <a:rPr lang="vi-VN" sz="2400" dirty="0">
                    <a:latin typeface="Times New Roman" panose="02020603050405020304" pitchFamily="18" charset="0"/>
                    <a:cs typeface="Times New Roman" panose="02020603050405020304" pitchFamily="18" charset="0"/>
                  </a:rPr>
                  <a:t> đều giải mã thành công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nhưng không giải mã được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trong giai đoạn 1.</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T</a:t>
                </a:r>
                <a:r>
                  <a:rPr lang="vi-VN" sz="2400" dirty="0">
                    <a:latin typeface="Times New Roman" panose="02020603050405020304" pitchFamily="18" charset="0"/>
                    <a:cs typeface="Times New Roman" panose="02020603050405020304" pitchFamily="18" charset="0"/>
                  </a:rPr>
                  <a:t>ín hiệu nhận được </a:t>
                </a:r>
                <a:r>
                  <a:rPr lang="vi-VN" sz="2400">
                    <a:latin typeface="Times New Roman" panose="02020603050405020304" pitchFamily="18" charset="0"/>
                    <a:cs typeface="Times New Roman" panose="02020603050405020304" pitchFamily="18" charset="0"/>
                  </a:rPr>
                  <a:t>tại</a:t>
                </a:r>
                <a:r>
                  <a:rPr lang="en-US" sz="2400">
                    <a:latin typeface="Times New Roman" panose="02020603050405020304" pitchFamily="18" charset="0"/>
                    <a:cs typeface="Times New Roman" panose="02020603050405020304" pitchFamily="18" charset="0"/>
                  </a:rPr>
                  <a:t>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𝑦</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r>
                      <a:rPr lang="vi-VN" sz="2400" i="1">
                        <a:effectLst/>
                        <a:latin typeface="Cambria Math" panose="02040503050406030204" pitchFamily="18" charset="0"/>
                        <a:ea typeface="Arial" panose="020B0604020202020204" pitchFamily="34" charset="0"/>
                        <a:cs typeface="Times New Roman" panose="02020603050405020304" pitchFamily="18" charset="0"/>
                      </a:rPr>
                      <m:t>= </m:t>
                    </m:r>
                    <m:rad>
                      <m:radPr>
                        <m:degHide m:val="on"/>
                        <m:ctrlPr>
                          <a:rPr lang="vi-VN" sz="2400" i="1">
                            <a:effectLst/>
                            <a:latin typeface="Cambria Math" panose="02040503050406030204" pitchFamily="18" charset="0"/>
                          </a:rPr>
                        </m:ctrlPr>
                      </m:radPr>
                      <m:deg/>
                      <m:e>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𝑃</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𝑅</m:t>
                            </m:r>
                          </m:sub>
                        </m:sSub>
                      </m:e>
                    </m:rad>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h</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𝑅𝐷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b>
                      <m:sup>
                        <m:r>
                          <a:rPr lang="vi-VN" sz="2400" i="1">
                            <a:effectLst/>
                            <a:latin typeface="Cambria Math" panose="02040503050406030204" pitchFamily="18" charset="0"/>
                            <a:ea typeface="Arial" panose="020B0604020202020204" pitchFamily="34" charset="0"/>
                            <a:cs typeface="Times New Roman" panose="02020603050405020304" pitchFamily="18" charset="0"/>
                          </a:rPr>
                          <m:t>𝐻</m:t>
                        </m:r>
                      </m:sup>
                    </m:sSub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𝑤</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𝑥</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oMath>
                </a14:m>
                <a:r>
                  <a:rPr lang="en-US" sz="240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dirty="0">
                    <a:latin typeface="Times New Roman" panose="02020603050405020304" pitchFamily="18" charset="0"/>
                    <a:cs typeface="Times New Roman" panose="02020603050405020304" pitchFamily="18" charset="0"/>
                  </a:rPr>
                  <a:t>SNR nhận </a:t>
                </a:r>
                <a:r>
                  <a:rPr lang="vi-VN" sz="2400">
                    <a:latin typeface="Times New Roman" panose="02020603050405020304" pitchFamily="18" charset="0"/>
                    <a:cs typeface="Times New Roman" panose="02020603050405020304" pitchFamily="18" charset="0"/>
                  </a:rPr>
                  <a:t>của</a:t>
                </a:r>
                <a:r>
                  <a:rPr lang="vi-VN" sz="2400" i="1">
                    <a:latin typeface="Times New Roman" panose="02020603050405020304" pitchFamily="18" charset="0"/>
                    <a:cs typeface="Times New Roman" panose="02020603050405020304" pitchFamily="18" charset="0"/>
                  </a:rPr>
                  <a:t> D</a:t>
                </a:r>
                <a:r>
                  <a:rPr lang="vi-VN" sz="2400" baseline="-250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2 </m:t>
                        </m:r>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 </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𝐶</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r>
                      <a:rPr lang="vi-VN" sz="2400" i="1">
                        <a:effectLst/>
                        <a:latin typeface="Cambria Math" panose="02040503050406030204" pitchFamily="18" charset="0"/>
                        <a:ea typeface="Arial" panose="020B0604020202020204" pitchFamily="34" charset="0"/>
                        <a:cs typeface="Times New Roman" panose="02020603050405020304" pitchFamily="18" charset="0"/>
                      </a:rPr>
                      <m:t>= </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𝑅</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a:t>
                </a:r>
              </a:p>
              <a:p>
                <a:pPr lvl="0" algn="just">
                  <a:lnSpc>
                    <a:spcPct val="150000"/>
                  </a:lnSpc>
                </a:pP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quan sát được một tín hiệu hỗn </a:t>
                </a:r>
                <a:r>
                  <a:rPr lang="vi-VN" sz="2400">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𝑦</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1</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vi-VN" sz="2400" i="1">
                            <a:effectLst/>
                            <a:latin typeface="Cambria Math" panose="02040503050406030204" pitchFamily="18" charset="0"/>
                            <a:ea typeface="Times New Roman" panose="02020603050405020304" pitchFamily="18" charset="0"/>
                          </a:rPr>
                        </m:ctrlPr>
                      </m:radPr>
                      <m:deg/>
                      <m:e>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𝑆</m:t>
                            </m:r>
                          </m:sub>
                        </m:sSub>
                      </m:e>
                    </m:rad>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h</m:t>
                        </m:r>
                      </m:e>
                      <m:sub>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𝑆𝐷</m:t>
                            </m:r>
                          </m:e>
                          <m: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1</m:t>
                            </m:r>
                          </m:sub>
                        </m:sSub>
                      </m:sub>
                    </m:sSub>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vi-VN" sz="2400" i="1">
                            <a:effectLst/>
                            <a:latin typeface="Cambria Math" panose="02040503050406030204" pitchFamily="18" charset="0"/>
                          </a:rPr>
                        </m:ctrlPr>
                      </m:radPr>
                      <m:deg/>
                      <m:e>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𝑃</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𝑅</m:t>
                            </m:r>
                          </m:sub>
                        </m:sSub>
                      </m:e>
                    </m:rad>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h</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𝑅𝐷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1</m:t>
                            </m:r>
                          </m:sub>
                        </m:sSub>
                      </m:sub>
                      <m:sup>
                        <m:r>
                          <a:rPr lang="vi-VN" sz="2400" i="1">
                            <a:effectLst/>
                            <a:latin typeface="Cambria Math" panose="02040503050406030204" pitchFamily="18" charset="0"/>
                            <a:ea typeface="Arial" panose="020B0604020202020204" pitchFamily="34" charset="0"/>
                            <a:cs typeface="Times New Roman" panose="02020603050405020304" pitchFamily="18" charset="0"/>
                          </a:rPr>
                          <m:t>𝐻</m:t>
                        </m:r>
                      </m:sup>
                    </m:sSub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𝑤</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𝑥</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1</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oMath>
                </a14:m>
                <a:r>
                  <a:rPr lang="en-US" sz="2400">
                    <a:latin typeface="Times New Roman" panose="02020603050405020304" pitchFamily="18" charset="0"/>
                    <a:cs typeface="Times New Roman" panose="02020603050405020304" pitchFamily="18" charset="0"/>
                  </a:rPr>
                  <a:t> </a:t>
                </a:r>
                <a:endParaRPr lang="en-US" sz="2400" i="1" dirty="0">
                  <a:latin typeface="Times New Roman" panose="02020603050405020304" pitchFamily="18" charset="0"/>
                  <a:cs typeface="Times New Roman" panose="02020603050405020304" pitchFamily="18" charset="0"/>
                </a:endParaRPr>
              </a:p>
              <a:p>
                <a:pPr lvl="0" algn="just">
                  <a:lnSpc>
                    <a:spcPct val="150000"/>
                  </a:lnSpc>
                </a:pP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1</a:t>
                </a:r>
                <a:r>
                  <a:rPr lang="vi-VN" sz="2400" dirty="0">
                    <a:latin typeface="Times New Roman" panose="02020603050405020304" pitchFamily="18" charset="0"/>
                    <a:cs typeface="Times New Roman" panose="02020603050405020304" pitchFamily="18" charset="0"/>
                  </a:rPr>
                  <a:t> giải mã tín hiệu mong muốn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với SNR</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2</m:t>
                            </m:r>
                          </m:sub>
                        </m:sSub>
                      </m:sup>
                    </m:sSubSup>
                    <m:r>
                      <a:rPr lang="vi-VN" sz="2400" i="1"/>
                      <m:t>= </m:t>
                    </m:r>
                    <m:sSub>
                      <m:sSubPr>
                        <m:ctrlPr>
                          <a:rPr lang="vi-VN" sz="2400" i="1"/>
                        </m:ctrlPr>
                      </m:sSubPr>
                      <m:e>
                        <m:r>
                          <a:rPr lang="vi-VN" sz="2400" i="1"/>
                          <m:t>𝛾</m:t>
                        </m:r>
                      </m:e>
                      <m:sub>
                        <m:r>
                          <a:rPr lang="vi-VN" sz="2400" i="1"/>
                          <m:t>𝑆</m:t>
                        </m:r>
                        <m:sSub>
                          <m:sSubPr>
                            <m:ctrlPr>
                              <a:rPr lang="vi-VN" sz="2400" i="1"/>
                            </m:ctrlPr>
                          </m:sSubPr>
                          <m:e>
                            <m:r>
                              <a:rPr lang="vi-VN" sz="2400" i="1"/>
                              <m:t>𝐷</m:t>
                            </m:r>
                          </m:e>
                          <m:sub>
                            <m:r>
                              <a:rPr lang="vi-VN" sz="2400" i="1"/>
                              <m:t>1</m:t>
                            </m:r>
                          </m:sub>
                        </m:sSub>
                      </m:sub>
                    </m:sSub>
                  </m:oMath>
                </a14:m>
                <a:endParaRPr lang="en-US" sz="2400"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4CED3033-C683-4703-9E53-CC9EEA0E57FA}"/>
                  </a:ext>
                </a:extLst>
              </p:cNvPr>
              <p:cNvSpPr txBox="1">
                <a:spLocks noRot="1" noChangeAspect="1" noMove="1" noResize="1" noEditPoints="1" noAdjustHandles="1" noChangeArrowheads="1" noChangeShapeType="1" noTextEdit="1"/>
              </p:cNvSpPr>
              <p:nvPr/>
            </p:nvSpPr>
            <p:spPr>
              <a:xfrm>
                <a:off x="352823" y="1762570"/>
                <a:ext cx="11640553" cy="3526991"/>
              </a:xfrm>
              <a:prstGeom prst="rect">
                <a:avLst/>
              </a:prstGeom>
              <a:blipFill>
                <a:blip r:embed="rId2"/>
                <a:stretch>
                  <a:fillRect l="-838"/>
                </a:stretch>
              </a:blipFill>
            </p:spPr>
            <p:txBody>
              <a:bodyPr/>
              <a:lstStyle/>
              <a:p>
                <a:r>
                  <a:rPr lang="vi-VN">
                    <a:noFill/>
                  </a:rPr>
                  <a:t> </a:t>
                </a:r>
              </a:p>
            </p:txBody>
          </p:sp>
        </mc:Fallback>
      </mc:AlternateContent>
      <p:sp>
        <p:nvSpPr>
          <p:cNvPr id="2" name="Google Shape;2386;p43">
            <a:extLst>
              <a:ext uri="{FF2B5EF4-FFF2-40B4-BE49-F238E27FC236}">
                <a16:creationId xmlns:a16="http://schemas.microsoft.com/office/drawing/2014/main" id="{DF88E0CA-D718-0AE7-847D-A1A0F4DE76AA}"/>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5" name="Google Shape;2398;p43">
            <a:extLst>
              <a:ext uri="{FF2B5EF4-FFF2-40B4-BE49-F238E27FC236}">
                <a16:creationId xmlns:a16="http://schemas.microsoft.com/office/drawing/2014/main" id="{F11E9E7E-CECD-0C22-1DB0-50AFCD1E613B}"/>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6" name="Text 6">
            <a:extLst>
              <a:ext uri="{FF2B5EF4-FFF2-40B4-BE49-F238E27FC236}">
                <a16:creationId xmlns:a16="http://schemas.microsoft.com/office/drawing/2014/main" id="{F81A5CC8-4221-C3B3-B44D-2A2B02BF9183}"/>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12</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233362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sz="4800" b="1" dirty="0">
                <a:latin typeface="Times New Roman" panose="02020603050405020304" pitchFamily="18" charset="0"/>
                <a:cs typeface="Times New Roman" panose="02020603050405020304" pitchFamily="18" charset="0"/>
              </a:rPr>
              <a:t>TR</a:t>
            </a:r>
            <a:r>
              <a:rPr lang="vi-VN" sz="4800" b="1" dirty="0">
                <a:latin typeface="Times New Roman" panose="02020603050405020304" pitchFamily="18" charset="0"/>
                <a:cs typeface="Times New Roman" panose="02020603050405020304" pitchFamily="18" charset="0"/>
              </a:rPr>
              <a:t>Ư</a:t>
            </a:r>
            <a:r>
              <a:rPr lang="en-US" sz="4800" b="1" dirty="0">
                <a:latin typeface="Times New Roman" panose="02020603050405020304" pitchFamily="18" charset="0"/>
                <a:cs typeface="Times New Roman" panose="02020603050405020304" pitchFamily="18" charset="0"/>
              </a:rPr>
              <a:t>ỜNG HỢP 3</a:t>
            </a:r>
          </a:p>
        </p:txBody>
      </p:sp>
      <p:sp>
        <p:nvSpPr>
          <p:cNvPr id="4" name="TextBox 3">
            <a:extLst>
              <a:ext uri="{FF2B5EF4-FFF2-40B4-BE49-F238E27FC236}">
                <a16:creationId xmlns:a16="http://schemas.microsoft.com/office/drawing/2014/main" id="{31B9A7F2-194A-4B53-B7ED-DDD083A30D6B}"/>
              </a:ext>
            </a:extLst>
          </p:cNvPr>
          <p:cNvSpPr txBox="1"/>
          <p:nvPr/>
        </p:nvSpPr>
        <p:spPr>
          <a:xfrm>
            <a:off x="77100" y="1838710"/>
            <a:ext cx="12192000" cy="117737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CAAC2B0-269C-475B-AB6F-ACE207432838}"/>
                  </a:ext>
                </a:extLst>
              </p:cNvPr>
              <p:cNvSpPr txBox="1"/>
              <p:nvPr/>
            </p:nvSpPr>
            <p:spPr>
              <a:xfrm>
                <a:off x="309401" y="1448391"/>
                <a:ext cx="11573197" cy="3785332"/>
              </a:xfrm>
              <a:prstGeom prst="rect">
                <a:avLst/>
              </a:prstGeom>
              <a:noFill/>
            </p:spPr>
            <p:txBody>
              <a:bodyPr wrap="square" rtlCol="0">
                <a:spAutoFit/>
              </a:bodyPr>
              <a:lstStyle/>
              <a:p>
                <a:pPr lvl="0" algn="just">
                  <a:lnSpc>
                    <a:spcPct val="150000"/>
                  </a:lnSpc>
                </a:pP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giải mã thành công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nhưng không giải mã được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trong giai </a:t>
                </a:r>
                <a:r>
                  <a:rPr lang="vi-VN" sz="2400">
                    <a:latin typeface="Times New Roman" panose="02020603050405020304" pitchFamily="18" charset="0"/>
                    <a:cs typeface="Times New Roman" panose="02020603050405020304" pitchFamily="18" charset="0"/>
                  </a:rPr>
                  <a:t>đoạn </a:t>
                </a:r>
                <a:r>
                  <a:rPr lang="en-US" sz="24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không giải mã được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giải </a:t>
                </a:r>
                <a:r>
                  <a:rPr lang="vi-VN" sz="2400" dirty="0">
                    <a:latin typeface="Times New Roman" panose="02020603050405020304" pitchFamily="18" charset="0"/>
                    <a:cs typeface="Times New Roman" panose="02020603050405020304" pitchFamily="18" charset="0"/>
                  </a:rPr>
                  <a:t>mã thành phần nhiễu can thiệp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với SINR</a:t>
                </a:r>
                <a:r>
                  <a:rPr lang="en-US" sz="2400" dirty="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	</a:t>
                </a:r>
                <a:r>
                  <a:rPr lang="vi-VN"/>
                  <a:t> </a:t>
                </a:r>
                <a14:m>
                  <m:oMath xmlns:m="http://schemas.openxmlformats.org/officeDocument/2006/math">
                    <m:sSubSup>
                      <m:sSubSupPr>
                        <m:ctrlPr>
                          <a:rPr lang="vi-VN" sz="2400" i="1"/>
                        </m:ctrlPr>
                      </m:sSubSupPr>
                      <m:e>
                        <m:r>
                          <a:rPr lang="vi-VN" sz="2400" i="1"/>
                          <m:t>𝛾</m:t>
                        </m:r>
                      </m:e>
                      <m:sub>
                        <m:r>
                          <a:rPr lang="vi-VN" sz="2400" i="1"/>
                          <m:t>2,1 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3</m:t>
                            </m:r>
                          </m:sub>
                        </m:sSub>
                      </m:sup>
                    </m:sSubSup>
                    <m:r>
                      <a:rPr lang="vi-VN" sz="2400" i="1"/>
                      <m:t>=</m:t>
                    </m:r>
                    <m:f>
                      <m:fPr>
                        <m:ctrlPr>
                          <a:rPr lang="vi-VN" sz="2400" i="1"/>
                        </m:ctrlPr>
                      </m:fPr>
                      <m:num>
                        <m:r>
                          <a:rPr lang="en-US" sz="2400" i="1"/>
                          <m:t> </m:t>
                        </m:r>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1</m:t>
                                </m:r>
                              </m:sub>
                            </m:sSub>
                          </m:sub>
                        </m:sSub>
                      </m:num>
                      <m:den>
                        <m:sSub>
                          <m:sSubPr>
                            <m:ctrlPr>
                              <a:rPr lang="vi-VN" sz="2400" i="1"/>
                            </m:ctrlPr>
                          </m:sSubPr>
                          <m:e>
                            <m:r>
                              <a:rPr lang="en-US" sz="2400" i="1"/>
                              <m:t>𝛾</m:t>
                            </m:r>
                          </m:e>
                          <m:sub>
                            <m:sSub>
                              <m:sSubPr>
                                <m:ctrlPr>
                                  <a:rPr lang="vi-VN" sz="2400" i="1"/>
                                </m:ctrlPr>
                              </m:sSubPr>
                              <m:e>
                                <m:r>
                                  <a:rPr lang="vi-VN" sz="2400" i="1"/>
                                  <m:t>𝑆𝐷</m:t>
                                </m:r>
                              </m:e>
                              <m:sub>
                                <m:r>
                                  <a:rPr lang="vi-VN" sz="2400" i="1"/>
                                  <m:t>1</m:t>
                                </m:r>
                              </m:sub>
                            </m:sSub>
                          </m:sub>
                        </m:sSub>
                        <m:r>
                          <a:rPr lang="vi-VN" sz="2400" i="1"/>
                          <m:t>+1</m:t>
                        </m:r>
                      </m:den>
                    </m:f>
                  </m:oMath>
                </a14:m>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dirty="0">
                    <a:latin typeface="Times New Roman" panose="02020603050405020304" pitchFamily="18" charset="0"/>
                    <a:cs typeface="Times New Roman" panose="02020603050405020304" pitchFamily="18" charset="0"/>
                  </a:rPr>
                  <a:t>SNR giải mã của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tại </a:t>
                </a: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3</m:t>
                            </m:r>
                          </m:sub>
                        </m:sSub>
                      </m:sup>
                    </m:sSubSup>
                    <m:r>
                      <a:rPr lang="vi-VN" sz="2400" i="1"/>
                      <m:t>= </m:t>
                    </m:r>
                    <m:sSub>
                      <m:sSubPr>
                        <m:ctrlPr>
                          <a:rPr lang="vi-VN" sz="2400" i="1"/>
                        </m:ctrlPr>
                      </m:sSubPr>
                      <m:e>
                        <m:r>
                          <a:rPr lang="vi-VN" sz="2400" i="1"/>
                          <m:t>𝛾</m:t>
                        </m:r>
                      </m:e>
                      <m:sub>
                        <m:r>
                          <a:rPr lang="vi-VN" sz="2400" i="1"/>
                          <m:t>𝑆</m:t>
                        </m:r>
                        <m:sSub>
                          <m:sSubPr>
                            <m:ctrlPr>
                              <a:rPr lang="vi-VN" sz="2400" i="1"/>
                            </m:ctrlPr>
                          </m:sSubPr>
                          <m:e>
                            <m:r>
                              <a:rPr lang="vi-VN" sz="2400" i="1"/>
                              <m:t>𝐷</m:t>
                            </m:r>
                          </m:e>
                          <m:sub>
                            <m:r>
                              <a:rPr lang="vi-VN" sz="2400" i="1"/>
                              <m:t>1</m:t>
                            </m:r>
                          </m:sub>
                        </m:sSub>
                      </m:sub>
                    </m:sSub>
                  </m:oMath>
                </a14:m>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vi-VN" sz="2400" dirty="0">
                    <a:latin typeface="Times New Roman" panose="02020603050405020304" pitchFamily="18" charset="0"/>
                    <a:cs typeface="Times New Roman" panose="02020603050405020304" pitchFamily="18" charset="0"/>
                  </a:rPr>
                  <a:t>SNR giải mã của </a:t>
                </a:r>
                <a14:m>
                  <m:oMath xmlns:m="http://schemas.openxmlformats.org/officeDocument/2006/math">
                    <m:sSub>
                      <m:sSubPr>
                        <m:ctrlPr>
                          <a:rPr lang="en-US" sz="2400" i="1">
                            <a:latin typeface="Cambria Math" panose="02040503050406030204" pitchFamily="18" charset="0"/>
                          </a:rPr>
                        </m:ctrlPr>
                      </m:sSubPr>
                      <m:e>
                        <m:r>
                          <a:rPr lang="vi-VN" sz="2400" b="0" i="1">
                            <a:latin typeface="Cambria Math" panose="02040503050406030204" pitchFamily="18" charset="0"/>
                          </a:rPr>
                          <m:t>𝑥</m:t>
                        </m:r>
                      </m:e>
                      <m:sub>
                        <m:r>
                          <a:rPr lang="vi-VN" sz="2400" b="0" i="1">
                            <a:latin typeface="Cambria Math" panose="02040503050406030204" pitchFamily="18" charset="0"/>
                          </a:rPr>
                          <m:t>1</m:t>
                        </m:r>
                      </m:sub>
                    </m:sSub>
                  </m:oMath>
                </a14:m>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r>
                  <a:rPr kumimoji="0" lang="en-US" sz="2400" i="0" u="none"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khi coi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2</a:t>
                </a:r>
                <a:r>
                  <a:rPr lang="vi-VN" sz="2400">
                    <a:latin typeface="Times New Roman" panose="02020603050405020304" pitchFamily="18" charset="0"/>
                    <a:cs typeface="Times New Roman" panose="02020603050405020304" pitchFamily="18" charset="0"/>
                  </a:rPr>
                  <a:t> là nhiễu can thiệp không xác định</a:t>
                </a:r>
                <a:r>
                  <a:rPr kumimoji="0" lang="en-US" sz="3200" i="0" u="none"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1,</m:t>
                        </m:r>
                        <m:r>
                          <a:rPr lang="vi-VN" sz="2400" i="1"/>
                          <m:t>𝑟𝑒𝑣</m:t>
                        </m:r>
                        <m:r>
                          <a:rPr lang="vi-VN" sz="2400" i="1"/>
                          <m:t>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3</m:t>
                            </m:r>
                          </m:sub>
                        </m:sSub>
                      </m:sup>
                    </m:sSubSup>
                    <m:r>
                      <a:rPr lang="vi-VN" sz="2400" i="1"/>
                      <m:t>=</m:t>
                    </m:r>
                    <m:f>
                      <m:fPr>
                        <m:ctrlPr>
                          <a:rPr lang="vi-VN" sz="2400" i="1"/>
                        </m:ctrlPr>
                      </m:fPr>
                      <m:num>
                        <m:r>
                          <a:rPr lang="en-US" sz="2400" i="1"/>
                          <m:t> </m:t>
                        </m:r>
                        <m:sSub>
                          <m:sSubPr>
                            <m:ctrlPr>
                              <a:rPr lang="vi-VN" sz="2400" i="1"/>
                            </m:ctrlPr>
                          </m:sSubPr>
                          <m:e>
                            <m:r>
                              <a:rPr lang="vi-VN" sz="2400" i="1"/>
                              <m:t>𝛾</m:t>
                            </m:r>
                          </m:e>
                          <m:sub>
                            <m:r>
                              <a:rPr lang="vi-VN" sz="2400" i="1"/>
                              <m:t>𝑆</m:t>
                            </m:r>
                            <m:sSub>
                              <m:sSubPr>
                                <m:ctrlPr>
                                  <a:rPr lang="vi-VN" sz="2400" i="1"/>
                                </m:ctrlPr>
                              </m:sSubPr>
                              <m:e>
                                <m:r>
                                  <a:rPr lang="vi-VN" sz="2400" i="1"/>
                                  <m:t>𝐷</m:t>
                                </m:r>
                              </m:e>
                              <m:sub>
                                <m:r>
                                  <a:rPr lang="vi-VN" sz="2400" i="1"/>
                                  <m:t>1</m:t>
                                </m:r>
                              </m:sub>
                            </m:sSub>
                          </m:sub>
                        </m:sSub>
                      </m:num>
                      <m:den>
                        <m:sSub>
                          <m:sSubPr>
                            <m:ctrlPr>
                              <a:rPr lang="vi-VN" sz="2400" i="1"/>
                            </m:ctrlPr>
                          </m:sSubPr>
                          <m:e>
                            <m:r>
                              <a:rPr lang="vi-VN" sz="2400" i="1"/>
                              <m:t>𝛾</m:t>
                            </m:r>
                          </m:e>
                          <m:sub>
                            <m:sSub>
                              <m:sSubPr>
                                <m:ctrlPr>
                                  <a:rPr lang="vi-VN" sz="2400" i="1"/>
                                </m:ctrlPr>
                              </m:sSubPr>
                              <m:e>
                                <m:r>
                                  <a:rPr lang="vi-VN" sz="2400" i="1"/>
                                  <m:t>𝑅𝐷</m:t>
                                </m:r>
                              </m:e>
                              <m:sub>
                                <m:r>
                                  <a:rPr lang="vi-VN" sz="2400" i="1"/>
                                  <m:t>1</m:t>
                                </m:r>
                              </m:sub>
                            </m:sSub>
                          </m:sub>
                        </m:sSub>
                        <m:r>
                          <a:rPr lang="vi-VN" sz="2400" i="1"/>
                          <m:t>+1</m:t>
                        </m:r>
                      </m:den>
                    </m:f>
                  </m:oMath>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FCAAC2B0-269C-475B-AB6F-ACE207432838}"/>
                  </a:ext>
                </a:extLst>
              </p:cNvPr>
              <p:cNvSpPr txBox="1">
                <a:spLocks noRot="1" noChangeAspect="1" noMove="1" noResize="1" noEditPoints="1" noAdjustHandles="1" noChangeArrowheads="1" noChangeShapeType="1" noTextEdit="1"/>
              </p:cNvSpPr>
              <p:nvPr/>
            </p:nvSpPr>
            <p:spPr>
              <a:xfrm>
                <a:off x="309401" y="1448391"/>
                <a:ext cx="11573197" cy="3785332"/>
              </a:xfrm>
              <a:prstGeom prst="rect">
                <a:avLst/>
              </a:prstGeom>
              <a:blipFill>
                <a:blip r:embed="rId2"/>
                <a:stretch>
                  <a:fillRect l="-843" r="-790" b="-322"/>
                </a:stretch>
              </a:blipFill>
            </p:spPr>
            <p:txBody>
              <a:bodyPr/>
              <a:lstStyle/>
              <a:p>
                <a:r>
                  <a:rPr lang="vi-VN">
                    <a:noFill/>
                  </a:rPr>
                  <a:t> </a:t>
                </a:r>
              </a:p>
            </p:txBody>
          </p:sp>
        </mc:Fallback>
      </mc:AlternateContent>
      <p:sp>
        <p:nvSpPr>
          <p:cNvPr id="5" name="Google Shape;2386;p43">
            <a:extLst>
              <a:ext uri="{FF2B5EF4-FFF2-40B4-BE49-F238E27FC236}">
                <a16:creationId xmlns:a16="http://schemas.microsoft.com/office/drawing/2014/main" id="{AFB0F695-A811-946E-98F3-7E1360D635E3}"/>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6" name="Google Shape;2398;p43">
            <a:extLst>
              <a:ext uri="{FF2B5EF4-FFF2-40B4-BE49-F238E27FC236}">
                <a16:creationId xmlns:a16="http://schemas.microsoft.com/office/drawing/2014/main" id="{142C2C58-AC85-A97E-C425-67FDDC614FC2}"/>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7" name="Text 6">
            <a:extLst>
              <a:ext uri="{FF2B5EF4-FFF2-40B4-BE49-F238E27FC236}">
                <a16:creationId xmlns:a16="http://schemas.microsoft.com/office/drawing/2014/main" id="{F7BB7ECD-7D86-AE53-CD89-931C2B89E535}"/>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13</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749177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sz="4800" b="1" dirty="0">
                <a:latin typeface="Times New Roman" panose="02020603050405020304" pitchFamily="18" charset="0"/>
                <a:cs typeface="Times New Roman" panose="02020603050405020304" pitchFamily="18" charset="0"/>
              </a:rPr>
              <a:t>TR</a:t>
            </a:r>
            <a:r>
              <a:rPr lang="vi-VN" sz="4800" b="1" dirty="0">
                <a:latin typeface="Times New Roman" panose="02020603050405020304" pitchFamily="18" charset="0"/>
                <a:cs typeface="Times New Roman" panose="02020603050405020304" pitchFamily="18" charset="0"/>
              </a:rPr>
              <a:t>Ư</a:t>
            </a:r>
            <a:r>
              <a:rPr lang="en-US" sz="4800" b="1" dirty="0">
                <a:latin typeface="Times New Roman" panose="02020603050405020304" pitchFamily="18" charset="0"/>
                <a:cs typeface="Times New Roman" panose="02020603050405020304" pitchFamily="18" charset="0"/>
              </a:rPr>
              <a:t>ỜNG HỢP 4</a:t>
            </a:r>
          </a:p>
        </p:txBody>
      </p:sp>
      <p:sp>
        <p:nvSpPr>
          <p:cNvPr id="4" name="TextBox 3">
            <a:extLst>
              <a:ext uri="{FF2B5EF4-FFF2-40B4-BE49-F238E27FC236}">
                <a16:creationId xmlns:a16="http://schemas.microsoft.com/office/drawing/2014/main" id="{31B9A7F2-194A-4B53-B7ED-DDD083A30D6B}"/>
              </a:ext>
            </a:extLst>
          </p:cNvPr>
          <p:cNvSpPr txBox="1"/>
          <p:nvPr/>
        </p:nvSpPr>
        <p:spPr>
          <a:xfrm>
            <a:off x="86399" y="2335859"/>
            <a:ext cx="12192000" cy="117737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D8B6696-9F0A-42BB-A2A8-6131056057A6}"/>
                  </a:ext>
                </a:extLst>
              </p:cNvPr>
              <p:cNvSpPr txBox="1"/>
              <p:nvPr/>
            </p:nvSpPr>
            <p:spPr>
              <a:xfrm>
                <a:off x="309401" y="1420993"/>
                <a:ext cx="11573197" cy="3620928"/>
              </a:xfrm>
              <a:prstGeom prst="rect">
                <a:avLst/>
              </a:prstGeom>
              <a:noFill/>
            </p:spPr>
            <p:txBody>
              <a:bodyPr wrap="square" rtlCol="0">
                <a:spAutoFit/>
              </a:bodyPr>
              <a:lstStyle/>
              <a:p>
                <a:pPr lvl="0" algn="just">
                  <a:lnSpc>
                    <a:spcPct val="150000"/>
                  </a:lnSpc>
                </a:pP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giải mã thành công cả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và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trong giai </a:t>
                </a:r>
                <a:r>
                  <a:rPr lang="vi-VN" sz="2400">
                    <a:latin typeface="Times New Roman" panose="02020603050405020304" pitchFamily="18" charset="0"/>
                    <a:cs typeface="Times New Roman" panose="02020603050405020304" pitchFamily="18" charset="0"/>
                  </a:rPr>
                  <a:t>đoạn 1,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có thể giải mã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nhưng không thể giải mã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lvl="0" algn="just">
                  <a:lnSpc>
                    <a:spcPct val="150000"/>
                  </a:lnSpc>
                </a:pPr>
                <a:r>
                  <a:rPr lang="en-US" sz="2400" dirty="0">
                    <a:latin typeface="Times New Roman" panose="02020603050405020304" pitchFamily="18" charset="0"/>
                    <a:cs typeface="Times New Roman" panose="02020603050405020304" pitchFamily="18" charset="0"/>
                  </a:rPr>
                  <a:t>T</a:t>
                </a:r>
                <a:r>
                  <a:rPr lang="vi-VN" sz="2400" dirty="0">
                    <a:latin typeface="Times New Roman" panose="02020603050405020304" pitchFamily="18" charset="0"/>
                    <a:cs typeface="Times New Roman" panose="02020603050405020304" pitchFamily="18" charset="0"/>
                  </a:rPr>
                  <a:t>ín hiệu tại cả hai người dùng trong giai đoạn</a:t>
                </a:r>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2: </a:t>
                </a:r>
                <a14:m>
                  <m:oMath xmlns:m="http://schemas.openxmlformats.org/officeDocument/2006/math">
                    <m:sSubSup>
                      <m:sSubSupPr>
                        <m:ctrlPr>
                          <a:rPr lang="vi-VN" sz="2400" i="1" smtClean="0">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𝑦</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h</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𝑅𝐷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sub>
                        </m:sSub>
                      </m:sub>
                      <m:sup>
                        <m:r>
                          <a:rPr lang="vi-VN" sz="2400" i="1">
                            <a:effectLst/>
                            <a:latin typeface="Cambria Math" panose="02040503050406030204" pitchFamily="18" charset="0"/>
                            <a:ea typeface="Arial" panose="020B0604020202020204" pitchFamily="34" charset="0"/>
                            <a:cs typeface="Times New Roman" panose="02020603050405020304" pitchFamily="18" charset="0"/>
                          </a:rPr>
                          <m:t>𝐻</m:t>
                        </m:r>
                      </m:sup>
                    </m:sSub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𝑤</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𝑥</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𝑅</m:t>
                        </m:r>
                      </m:sub>
                    </m:sSub>
                    <m:r>
                      <a:rPr lang="vi-VN" sz="24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vi-VN" sz="2400" i="1">
                            <a:effectLst/>
                            <a:latin typeface="Cambria Math" panose="02040503050406030204" pitchFamily="18" charset="0"/>
                          </a:rPr>
                        </m:ctrlPr>
                      </m:sSubSupPr>
                      <m:e>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e>
                      <m: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sub>
                        </m:sSub>
                      </m:sub>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ub>
                        </m:sSub>
                      </m:sup>
                    </m:sSubSup>
                  </m:oMath>
                </a14:m>
                <a:r>
                  <a:rPr lang="vi-VN" sz="2400">
                    <a:effectLst/>
                    <a:latin typeface="Arial" panose="020B0604020202020204" pitchFamily="34" charset="0"/>
                    <a:ea typeface="Arial" panose="020B0604020202020204" pitchFamily="34" charset="0"/>
                    <a:cs typeface="Times New Roman" panose="02020603050405020304" pitchFamily="18" charset="0"/>
                  </a:rPr>
                  <a:t>, </a:t>
                </a:r>
                <a14:m>
                  <m:oMath xmlns:m="http://schemas.openxmlformats.org/officeDocument/2006/math">
                    <m:r>
                      <a:rPr lang="vi-VN" sz="2400" i="1">
                        <a:effectLst/>
                        <a:latin typeface="Cambria Math" panose="02040503050406030204" pitchFamily="18" charset="0"/>
                        <a:ea typeface="Arial" panose="020B0604020202020204" pitchFamily="34" charset="0"/>
                        <a:cs typeface="Times New Roman" panose="02020603050405020304" pitchFamily="18" charset="0"/>
                      </a:rPr>
                      <m:t>𝑛</m:t>
                    </m:r>
                    <m:r>
                      <a:rPr lang="vi-VN" sz="2400" i="1">
                        <a:effectLst/>
                        <a:latin typeface="Cambria Math" panose="02040503050406030204" pitchFamily="18" charset="0"/>
                        <a:ea typeface="Arial" panose="020B0604020202020204" pitchFamily="34" charset="0"/>
                        <a:cs typeface="Times New Roman" panose="02020603050405020304" pitchFamily="18" charset="0"/>
                      </a:rPr>
                      <m:t>=1, 2 </m:t>
                    </m:r>
                  </m:oMath>
                </a14:m>
                <a:r>
                  <a:rPr lang="en-US" sz="2500" dirty="0">
                    <a:latin typeface="Times New Roman" panose="02020603050405020304" pitchFamily="18" charset="0"/>
                    <a:cs typeface="Times New Roman" panose="02020603050405020304" pitchFamily="18" charset="0"/>
                  </a:rPr>
                  <a:t>	         </a:t>
                </a:r>
              </a:p>
              <a:p>
                <a:pPr lvl="0" algn="just">
                  <a:lnSpc>
                    <a:spcPct val="150000"/>
                  </a:lnSpc>
                </a:pPr>
                <a:r>
                  <a:rPr lang="vi-VN" sz="2400">
                    <a:latin typeface="Times New Roman" panose="02020603050405020304" pitchFamily="18" charset="0"/>
                    <a:cs typeface="Times New Roman" panose="02020603050405020304" pitchFamily="18" charset="0"/>
                  </a:rPr>
                  <a:t>SINR </a:t>
                </a:r>
                <a:r>
                  <a:rPr lang="vi-VN" sz="2400" dirty="0">
                    <a:latin typeface="Times New Roman" panose="02020603050405020304" pitchFamily="18" charset="0"/>
                    <a:cs typeface="Times New Roman" panose="02020603050405020304" pitchFamily="18" charset="0"/>
                  </a:rPr>
                  <a:t>nhận được cho </a:t>
                </a: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2</a:t>
                </a:r>
                <a:r>
                  <a:rPr lang="vi-VN" sz="2400" dirty="0">
                    <a:latin typeface="Times New Roman" panose="02020603050405020304" pitchFamily="18" charset="0"/>
                    <a:cs typeface="Times New Roman" panose="02020603050405020304" pitchFamily="18" charset="0"/>
                  </a:rPr>
                  <a:t> để phát hiện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trong giai đoạn </a:t>
                </a:r>
                <a:r>
                  <a:rPr lang="en-US" sz="2400">
                    <a:latin typeface="Times New Roman" panose="02020603050405020304" pitchFamily="18" charset="0"/>
                    <a:cs typeface="Times New Roman" panose="02020603050405020304" pitchFamily="18" charset="0"/>
                  </a:rPr>
                  <a:t>2:</a:t>
                </a:r>
                <a:r>
                  <a:rPr lang="en-US" sz="25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2 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4</m:t>
                            </m:r>
                          </m:sub>
                        </m:sSub>
                      </m:sup>
                    </m:sSubSup>
                    <m:r>
                      <a:rPr lang="vi-VN" sz="2400" i="1"/>
                      <m:t>=</m:t>
                    </m:r>
                    <m:f>
                      <m:fPr>
                        <m:ctrlPr>
                          <a:rPr lang="vi-VN" sz="2400" i="1"/>
                        </m:ctrlPr>
                      </m:fPr>
                      <m:num>
                        <m:sSub>
                          <m:sSubPr>
                            <m:ctrlPr>
                              <a:rPr lang="vi-VN" sz="2400" i="1"/>
                            </m:ctrlPr>
                          </m:sSubPr>
                          <m:e>
                            <m:r>
                              <a:rPr lang="vi-VN" sz="2400" i="1"/>
                              <m:t>𝛽</m:t>
                            </m:r>
                          </m:e>
                          <m:sub>
                            <m:r>
                              <a:rPr lang="vi-VN" sz="2400" i="1"/>
                              <m:t>2</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2</m:t>
                                </m:r>
                              </m:sub>
                            </m:sSub>
                          </m:sub>
                        </m:sSub>
                      </m:num>
                      <m:den>
                        <m:sSub>
                          <m:sSubPr>
                            <m:ctrlPr>
                              <a:rPr lang="vi-VN" sz="2400" i="1"/>
                            </m:ctrlPr>
                          </m:sSubPr>
                          <m:e>
                            <m:r>
                              <a:rPr lang="vi-VN" sz="2400" i="1"/>
                              <m:t>𝛽</m:t>
                            </m:r>
                          </m:e>
                          <m:sub>
                            <m:r>
                              <a:rPr lang="vi-VN" sz="2400" i="1"/>
                              <m:t>1</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2</m:t>
                                </m:r>
                              </m:sub>
                            </m:sSub>
                          </m:sub>
                        </m:sSub>
                        <m:r>
                          <a:rPr lang="vi-VN" sz="2400" i="1"/>
                          <m:t>+1</m:t>
                        </m:r>
                      </m:den>
                    </m:f>
                  </m:oMath>
                </a14:m>
                <a:endParaRPr lang="en-US" sz="2500" dirty="0">
                  <a:latin typeface="Times New Roman" panose="02020603050405020304" pitchFamily="18" charset="0"/>
                  <a:cs typeface="Times New Roman" panose="02020603050405020304" pitchFamily="18" charset="0"/>
                </a:endParaRPr>
              </a:p>
              <a:p>
                <a:pPr lvl="0" algn="just">
                  <a:lnSpc>
                    <a:spcPct val="150000"/>
                  </a:lnSpc>
                </a:pPr>
                <a:r>
                  <a:rPr lang="vi-VN" sz="2400" dirty="0">
                    <a:latin typeface="Times New Roman" panose="02020603050405020304" pitchFamily="18" charset="0"/>
                    <a:cs typeface="Times New Roman" panose="02020603050405020304" pitchFamily="18" charset="0"/>
                  </a:rPr>
                  <a:t>SNR giải mã cho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fr-FR" sz="2400" i="1"/>
                              <m:t>4</m:t>
                            </m:r>
                          </m:sub>
                        </m:sSub>
                      </m:sup>
                    </m:sSubSup>
                    <m:r>
                      <a:rPr lang="vi-VN" sz="2400" i="1"/>
                      <m:t>= </m:t>
                    </m:r>
                    <m:sSub>
                      <m:sSubPr>
                        <m:ctrlPr>
                          <a:rPr lang="vi-VN" sz="2400" i="1"/>
                        </m:ctrlPr>
                      </m:sSubPr>
                      <m:e>
                        <m:r>
                          <a:rPr lang="vi-VN" sz="2400" i="1"/>
                          <m:t>𝛽</m:t>
                        </m:r>
                      </m:e>
                      <m:sub>
                        <m:r>
                          <a:rPr lang="vi-VN" sz="2400" i="1"/>
                          <m:t>1</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1</m:t>
                            </m:r>
                          </m:sub>
                        </m:sSub>
                      </m:sub>
                    </m:sSub>
                  </m:oMath>
                </a14:m>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4D8B6696-9F0A-42BB-A2A8-6131056057A6}"/>
                  </a:ext>
                </a:extLst>
              </p:cNvPr>
              <p:cNvSpPr txBox="1">
                <a:spLocks noRot="1" noChangeAspect="1" noMove="1" noResize="1" noEditPoints="1" noAdjustHandles="1" noChangeArrowheads="1" noChangeShapeType="1" noTextEdit="1"/>
              </p:cNvSpPr>
              <p:nvPr/>
            </p:nvSpPr>
            <p:spPr>
              <a:xfrm>
                <a:off x="309401" y="1420993"/>
                <a:ext cx="11573197" cy="3620928"/>
              </a:xfrm>
              <a:prstGeom prst="rect">
                <a:avLst/>
              </a:prstGeom>
              <a:blipFill>
                <a:blip r:embed="rId2"/>
                <a:stretch>
                  <a:fillRect l="-843" r="-790" b="-673"/>
                </a:stretch>
              </a:blipFill>
            </p:spPr>
            <p:txBody>
              <a:bodyPr/>
              <a:lstStyle/>
              <a:p>
                <a:r>
                  <a:rPr lang="vi-VN">
                    <a:noFill/>
                  </a:rPr>
                  <a:t> </a:t>
                </a:r>
              </a:p>
            </p:txBody>
          </p:sp>
        </mc:Fallback>
      </mc:AlternateContent>
      <p:sp>
        <p:nvSpPr>
          <p:cNvPr id="9" name="Google Shape;2386;p43">
            <a:extLst>
              <a:ext uri="{FF2B5EF4-FFF2-40B4-BE49-F238E27FC236}">
                <a16:creationId xmlns:a16="http://schemas.microsoft.com/office/drawing/2014/main" id="{A8773700-0120-2418-2245-9F97B4D8D7AE}"/>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0" name="Google Shape;2398;p43">
            <a:extLst>
              <a:ext uri="{FF2B5EF4-FFF2-40B4-BE49-F238E27FC236}">
                <a16:creationId xmlns:a16="http://schemas.microsoft.com/office/drawing/2014/main" id="{50469870-950D-4E32-DCD9-F78ED025082B}"/>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Text 6">
            <a:extLst>
              <a:ext uri="{FF2B5EF4-FFF2-40B4-BE49-F238E27FC236}">
                <a16:creationId xmlns:a16="http://schemas.microsoft.com/office/drawing/2014/main" id="{3045DAC2-FB16-BE25-4DE0-6ECB659248B0}"/>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14</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36298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sz="4800" b="1" dirty="0">
                <a:latin typeface="Times New Roman" panose="02020603050405020304" pitchFamily="18" charset="0"/>
                <a:cs typeface="Times New Roman" panose="02020603050405020304" pitchFamily="18" charset="0"/>
              </a:rPr>
              <a:t>TR</a:t>
            </a:r>
            <a:r>
              <a:rPr lang="vi-VN" sz="4800" b="1" dirty="0">
                <a:latin typeface="Times New Roman" panose="02020603050405020304" pitchFamily="18" charset="0"/>
                <a:cs typeface="Times New Roman" panose="02020603050405020304" pitchFamily="18" charset="0"/>
              </a:rPr>
              <a:t>Ư</a:t>
            </a:r>
            <a:r>
              <a:rPr lang="en-US" sz="4800" b="1" dirty="0">
                <a:latin typeface="Times New Roman" panose="02020603050405020304" pitchFamily="18" charset="0"/>
                <a:cs typeface="Times New Roman" panose="02020603050405020304" pitchFamily="18" charset="0"/>
              </a:rPr>
              <a:t>ỜNG HỢP 5</a:t>
            </a:r>
          </a:p>
        </p:txBody>
      </p:sp>
      <p:sp>
        <p:nvSpPr>
          <p:cNvPr id="4" name="TextBox 3">
            <a:extLst>
              <a:ext uri="{FF2B5EF4-FFF2-40B4-BE49-F238E27FC236}">
                <a16:creationId xmlns:a16="http://schemas.microsoft.com/office/drawing/2014/main" id="{31B9A7F2-194A-4B53-B7ED-DDD083A30D6B}"/>
              </a:ext>
            </a:extLst>
          </p:cNvPr>
          <p:cNvSpPr txBox="1"/>
          <p:nvPr/>
        </p:nvSpPr>
        <p:spPr>
          <a:xfrm>
            <a:off x="236898" y="2418608"/>
            <a:ext cx="12192000" cy="117737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70F82FA-4137-4B44-A888-3FAAC54F94B4}"/>
                  </a:ext>
                </a:extLst>
              </p:cNvPr>
              <p:cNvSpPr txBox="1"/>
              <p:nvPr/>
            </p:nvSpPr>
            <p:spPr>
              <a:xfrm>
                <a:off x="353965" y="1841527"/>
                <a:ext cx="11638270" cy="2872838"/>
              </a:xfrm>
              <a:prstGeom prst="rect">
                <a:avLst/>
              </a:prstGeom>
              <a:noFill/>
            </p:spPr>
            <p:txBody>
              <a:bodyPr wrap="square" rtlCol="0">
                <a:spAutoFit/>
              </a:bodyPr>
              <a:lstStyle/>
              <a:p>
                <a:pPr lvl="0" algn="just">
                  <a:lnSpc>
                    <a:spcPct val="150000"/>
                  </a:lnSpc>
                </a:pP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giải mã thành công cả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 và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oMath>
                </a14:m>
                <a:r>
                  <a:rPr lang="vi-VN" sz="2400" dirty="0">
                    <a:latin typeface="Times New Roman" panose="02020603050405020304" pitchFamily="18" charset="0"/>
                    <a:cs typeface="Times New Roman" panose="02020603050405020304" pitchFamily="18" charset="0"/>
                  </a:rPr>
                  <a:t> trong giai </a:t>
                </a:r>
                <a:r>
                  <a:rPr lang="vi-VN" sz="2400">
                    <a:latin typeface="Times New Roman" panose="02020603050405020304" pitchFamily="18" charset="0"/>
                    <a:cs typeface="Times New Roman" panose="02020603050405020304" pitchFamily="18" charset="0"/>
                  </a:rPr>
                  <a:t>đoạn 1, </a:t>
                </a:r>
                <a:r>
                  <a:rPr lang="vi-VN" sz="2400" i="1">
                    <a:latin typeface="Times New Roman" panose="02020603050405020304" pitchFamily="18" charset="0"/>
                    <a:cs typeface="Times New Roman" panose="02020603050405020304" pitchFamily="18" charset="0"/>
                  </a:rPr>
                  <a:t>D</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không thể giải mã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oMath>
                </a14:m>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lnSpc>
                    <a:spcPct val="150000"/>
                  </a:lnSpc>
                </a:pPr>
                <a:r>
                  <a:rPr lang="vi-VN" sz="2400" dirty="0">
                    <a:latin typeface="Times New Roman" panose="02020603050405020304" pitchFamily="18" charset="0"/>
                    <a:cs typeface="Times New Roman" panose="02020603050405020304" pitchFamily="18" charset="0"/>
                  </a:rPr>
                  <a:t>SINR giải mã cho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2</m:t>
                        </m:r>
                      </m:sub>
                    </m:sSub>
                    <m:r>
                      <a:rPr lang="en-US" sz="2400" b="0" i="0" smtClean="0">
                        <a:latin typeface="Cambria Math" panose="02040503050406030204" pitchFamily="18" charset="0"/>
                      </a:rPr>
                      <m:t>:</m:t>
                    </m:r>
                  </m:oMath>
                </a14:m>
                <a:r>
                  <a:rPr lang="en-US" sz="2400" b="0" i="0" dirty="0">
                    <a:latin typeface="Cambria Math" panose="02040503050406030204" pitchFamily="18" charset="0"/>
                  </a:rPr>
                  <a:t> </a:t>
                </a:r>
                <a14:m>
                  <m:oMath xmlns:m="http://schemas.openxmlformats.org/officeDocument/2006/math">
                    <m:sSubSup>
                      <m:sSubSupPr>
                        <m:ctrlPr>
                          <a:rPr lang="vi-VN" sz="2400" i="1"/>
                        </m:ctrlPr>
                      </m:sSubSupPr>
                      <m:e>
                        <m:r>
                          <a:rPr lang="vi-VN" sz="2400" i="1"/>
                          <m:t>𝛾</m:t>
                        </m:r>
                      </m:e>
                      <m:sub>
                        <m:r>
                          <a:rPr lang="vi-VN" sz="2400" i="1"/>
                          <m:t>2,1 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vi-VN" sz="2400" i="1"/>
                              <m:t>5</m:t>
                            </m:r>
                          </m:sub>
                        </m:sSub>
                      </m:sup>
                    </m:sSubSup>
                    <m:r>
                      <a:rPr lang="vi-VN" sz="2400" i="1"/>
                      <m:t>=</m:t>
                    </m:r>
                    <m:f>
                      <m:fPr>
                        <m:ctrlPr>
                          <a:rPr lang="vi-VN" sz="2400" i="1"/>
                        </m:ctrlPr>
                      </m:fPr>
                      <m:num>
                        <m:sSub>
                          <m:sSubPr>
                            <m:ctrlPr>
                              <a:rPr lang="vi-VN" sz="2400" i="1"/>
                            </m:ctrlPr>
                          </m:sSubPr>
                          <m:e>
                            <m:r>
                              <a:rPr lang="vi-VN" sz="2400" i="1"/>
                              <m:t>𝛽</m:t>
                            </m:r>
                          </m:e>
                          <m:sub>
                            <m:r>
                              <a:rPr lang="vi-VN" sz="2400" i="1"/>
                              <m:t>2</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1</m:t>
                                </m:r>
                              </m:sub>
                            </m:sSub>
                          </m:sub>
                        </m:sSub>
                      </m:num>
                      <m:den>
                        <m:sSub>
                          <m:sSubPr>
                            <m:ctrlPr>
                              <a:rPr lang="vi-VN" sz="2400" i="1"/>
                            </m:ctrlPr>
                          </m:sSubPr>
                          <m:e>
                            <m:r>
                              <a:rPr lang="vi-VN" sz="2400" i="1"/>
                              <m:t>𝛽</m:t>
                            </m:r>
                          </m:e>
                          <m:sub>
                            <m:r>
                              <a:rPr lang="vi-VN" sz="2400" i="1"/>
                              <m:t>1</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1</m:t>
                                </m:r>
                              </m:sub>
                            </m:sSub>
                          </m:sub>
                        </m:sSub>
                        <m:r>
                          <a:rPr lang="vi-VN" sz="2400" i="1"/>
                          <m:t>+1</m:t>
                        </m:r>
                      </m:den>
                    </m:f>
                  </m:oMath>
                </a14:m>
                <a:endParaRPr lang="en-US" sz="2400" b="0" i="0" dirty="0">
                  <a:latin typeface="Cambria Math" panose="02040503050406030204" pitchFamily="18" charset="0"/>
                </a:endParaRPr>
              </a:p>
              <a:p>
                <a:pPr algn="just">
                  <a:lnSpc>
                    <a:spcPct val="150000"/>
                  </a:lnSpc>
                </a:pPr>
                <a:r>
                  <a:rPr lang="vi-VN" sz="2400">
                    <a:latin typeface="Times New Roman" panose="02020603050405020304" pitchFamily="18" charset="0"/>
                    <a:cs typeface="Times New Roman" panose="02020603050405020304" pitchFamily="18" charset="0"/>
                  </a:rPr>
                  <a:t>SNR </a:t>
                </a:r>
                <a:r>
                  <a:rPr lang="vi-VN" sz="2400" dirty="0">
                    <a:latin typeface="Times New Roman" panose="02020603050405020304" pitchFamily="18" charset="0"/>
                    <a:cs typeface="Times New Roman" panose="02020603050405020304" pitchFamily="18" charset="0"/>
                  </a:rPr>
                  <a:t>giải mã của </a:t>
                </a:r>
                <a14:m>
                  <m:oMath xmlns:m="http://schemas.openxmlformats.org/officeDocument/2006/math">
                    <m:sSub>
                      <m:sSubPr>
                        <m:ctrlPr>
                          <a:rPr lang="en-US"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1</m:t>
                        </m:r>
                      </m:sub>
                    </m:sSub>
                    <m:r>
                      <a:rPr lang="en-US" sz="2400" b="0" i="0" smtClean="0">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m:ctrlPr>
                      </m:sSubSupPr>
                      <m:e>
                        <m:r>
                          <a:rPr lang="vi-VN" sz="2400" i="1"/>
                          <m:t>𝛾</m:t>
                        </m:r>
                      </m:e>
                      <m:sub>
                        <m:r>
                          <a:rPr lang="vi-VN" sz="2400" i="1"/>
                          <m:t>1 </m:t>
                        </m:r>
                      </m:sub>
                      <m:sup>
                        <m:sSub>
                          <m:sSubPr>
                            <m:ctrlPr>
                              <a:rPr lang="vi-VN" sz="2400" i="1"/>
                            </m:ctrlPr>
                          </m:sSubPr>
                          <m:e>
                            <m:r>
                              <a:rPr lang="vi-VN" sz="2400" i="1"/>
                              <m:t>𝑡</m:t>
                            </m:r>
                          </m:e>
                          <m:sub>
                            <m:r>
                              <a:rPr lang="vi-VN" sz="2400" i="1"/>
                              <m:t>2</m:t>
                            </m:r>
                          </m:sub>
                        </m:sSub>
                        <m:r>
                          <a:rPr lang="vi-VN" sz="2400" i="1"/>
                          <m:t>, </m:t>
                        </m:r>
                        <m:sSub>
                          <m:sSubPr>
                            <m:ctrlPr>
                              <a:rPr lang="vi-VN" sz="2400" i="1"/>
                            </m:ctrlPr>
                          </m:sSubPr>
                          <m:e>
                            <m:r>
                              <a:rPr lang="vi-VN" sz="2400" i="1"/>
                              <m:t>𝐶</m:t>
                            </m:r>
                          </m:e>
                          <m:sub>
                            <m:r>
                              <a:rPr lang="en-US" sz="2400" i="1"/>
                              <m:t>5</m:t>
                            </m:r>
                          </m:sub>
                        </m:sSub>
                      </m:sup>
                    </m:sSubSup>
                    <m:r>
                      <a:rPr lang="vi-VN" sz="2400" i="1"/>
                      <m:t>= </m:t>
                    </m:r>
                    <m:sSub>
                      <m:sSubPr>
                        <m:ctrlPr>
                          <a:rPr lang="vi-VN" sz="2400" i="1"/>
                        </m:ctrlPr>
                      </m:sSubPr>
                      <m:e>
                        <m:r>
                          <a:rPr lang="vi-VN" sz="2400" i="1"/>
                          <m:t>𝛽</m:t>
                        </m:r>
                      </m:e>
                      <m:sub>
                        <m:r>
                          <a:rPr lang="vi-VN" sz="2400" i="1"/>
                          <m:t>1</m:t>
                        </m:r>
                      </m:sub>
                    </m:sSub>
                    <m:sSub>
                      <m:sSubPr>
                        <m:ctrlPr>
                          <a:rPr lang="vi-VN" sz="2400" i="1"/>
                        </m:ctrlPr>
                      </m:sSubPr>
                      <m:e>
                        <m:r>
                          <a:rPr lang="vi-VN" sz="2400" i="1"/>
                          <m:t>𝛾</m:t>
                        </m:r>
                      </m:e>
                      <m:sub>
                        <m:r>
                          <a:rPr lang="vi-VN" sz="2400" i="1"/>
                          <m:t>𝑅</m:t>
                        </m:r>
                        <m:sSub>
                          <m:sSubPr>
                            <m:ctrlPr>
                              <a:rPr lang="vi-VN" sz="2400" i="1"/>
                            </m:ctrlPr>
                          </m:sSubPr>
                          <m:e>
                            <m:r>
                              <a:rPr lang="vi-VN" sz="2400" i="1"/>
                              <m:t>𝐷</m:t>
                            </m:r>
                          </m:e>
                          <m:sub>
                            <m:r>
                              <a:rPr lang="vi-VN" sz="2400" i="1"/>
                              <m:t>1</m:t>
                            </m:r>
                          </m:sub>
                        </m:sSub>
                      </m:sub>
                    </m:sSub>
                  </m:oMath>
                </a14:m>
                <a:endParaRPr lang="en-US" sz="2400" dirty="0">
                  <a:latin typeface="Times New Roman" panose="02020603050405020304" pitchFamily="18" charset="0"/>
                  <a:cs typeface="Times New Roman" panose="02020603050405020304" pitchFamily="18" charset="0"/>
                </a:endParaRPr>
              </a:p>
              <a:p>
                <a:pPr marL="285750" lvl="0" indent="-285750" algn="just">
                  <a:lnSpc>
                    <a:spcPct val="150000"/>
                  </a:lnSpc>
                  <a:buFontTx/>
                  <a:buChar cha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C70F82FA-4137-4B44-A888-3FAAC54F94B4}"/>
                  </a:ext>
                </a:extLst>
              </p:cNvPr>
              <p:cNvSpPr txBox="1">
                <a:spLocks noRot="1" noChangeAspect="1" noMove="1" noResize="1" noEditPoints="1" noAdjustHandles="1" noChangeArrowheads="1" noChangeShapeType="1" noTextEdit="1"/>
              </p:cNvSpPr>
              <p:nvPr/>
            </p:nvSpPr>
            <p:spPr>
              <a:xfrm>
                <a:off x="353965" y="1841527"/>
                <a:ext cx="11638270" cy="2872838"/>
              </a:xfrm>
              <a:prstGeom prst="rect">
                <a:avLst/>
              </a:prstGeom>
              <a:blipFill>
                <a:blip r:embed="rId2"/>
                <a:stretch>
                  <a:fillRect l="-786"/>
                </a:stretch>
              </a:blipFill>
            </p:spPr>
            <p:txBody>
              <a:bodyPr/>
              <a:lstStyle/>
              <a:p>
                <a:r>
                  <a:rPr lang="vi-VN">
                    <a:noFill/>
                  </a:rPr>
                  <a:t> </a:t>
                </a:r>
              </a:p>
            </p:txBody>
          </p:sp>
        </mc:Fallback>
      </mc:AlternateContent>
      <p:sp>
        <p:nvSpPr>
          <p:cNvPr id="8" name="Google Shape;2386;p43">
            <a:extLst>
              <a:ext uri="{FF2B5EF4-FFF2-40B4-BE49-F238E27FC236}">
                <a16:creationId xmlns:a16="http://schemas.microsoft.com/office/drawing/2014/main" id="{5773CCC6-8FCF-E92F-36BF-1924F772F78B}"/>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9" name="Google Shape;2398;p43">
            <a:extLst>
              <a:ext uri="{FF2B5EF4-FFF2-40B4-BE49-F238E27FC236}">
                <a16:creationId xmlns:a16="http://schemas.microsoft.com/office/drawing/2014/main" id="{005F3B3E-A886-6B0E-2BCE-3F1B86686C3F}"/>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0" name="Text 6">
            <a:extLst>
              <a:ext uri="{FF2B5EF4-FFF2-40B4-BE49-F238E27FC236}">
                <a16:creationId xmlns:a16="http://schemas.microsoft.com/office/drawing/2014/main" id="{5C97F8D3-55C3-6B72-437A-08A333D22952}"/>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15</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10412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EE5B737-0D3B-40A5-8520-40E79BD32951}"/>
                  </a:ext>
                </a:extLst>
              </p:cNvPr>
              <p:cNvSpPr txBox="1"/>
              <p:nvPr/>
            </p:nvSpPr>
            <p:spPr>
              <a:xfrm>
                <a:off x="371315" y="1751340"/>
                <a:ext cx="11449370" cy="5003870"/>
              </a:xfrm>
              <a:prstGeom prst="rect">
                <a:avLst/>
              </a:prstGeom>
              <a:noFill/>
            </p:spPr>
            <p:txBody>
              <a:bodyPr wrap="square" rtlCol="0">
                <a:spAutoFit/>
              </a:bodyPr>
              <a:lstStyle/>
              <a:p>
                <a:pPr lvl="0" algn="just">
                  <a:lnSpc>
                    <a:spcPct val="150000"/>
                  </a:lnSpc>
                </a:pPr>
                <a:r>
                  <a:rPr lang="en-US" sz="2400">
                    <a:latin typeface="Times New Roman" panose="02020603050405020304" pitchFamily="18" charset="0"/>
                    <a:cs typeface="Times New Roman" panose="02020603050405020304" pitchFamily="18" charset="0"/>
                  </a:rPr>
                  <a:t>C</a:t>
                </a:r>
                <a:r>
                  <a:rPr lang="vi-VN" sz="2400">
                    <a:latin typeface="Times New Roman" panose="02020603050405020304" pitchFamily="18" charset="0"/>
                    <a:cs typeface="Times New Roman" panose="02020603050405020304" pitchFamily="18" charset="0"/>
                  </a:rPr>
                  <a:t>ác </a:t>
                </a:r>
                <a:r>
                  <a:rPr lang="vi-VN" sz="2400" dirty="0">
                    <a:latin typeface="Times New Roman" panose="02020603050405020304" pitchFamily="18" charset="0"/>
                    <a:cs typeface="Times New Roman" panose="02020603050405020304" pitchFamily="18" charset="0"/>
                  </a:rPr>
                  <a:t>liên kết vệ tinh </a:t>
                </a:r>
                <a:r>
                  <a:rPr lang="vi-VN" sz="2400" i="1">
                    <a:latin typeface="Times New Roman" panose="02020603050405020304" pitchFamily="18" charset="0"/>
                    <a:cs typeface="Times New Roman" panose="02020603050405020304" pitchFamily="18" charset="0"/>
                  </a:rPr>
                  <a:t>S</a:t>
                </a:r>
                <a:r>
                  <a:rPr lang="vi-VN" sz="2400">
                    <a:latin typeface="Times New Roman" panose="02020603050405020304" pitchFamily="18" charset="0"/>
                    <a:cs typeface="Times New Roman" panose="02020603050405020304" pitchFamily="18" charset="0"/>
                  </a:rPr>
                  <a:t> – </a:t>
                </a:r>
                <a:r>
                  <a:rPr lang="vi-VN" sz="2400" i="1" dirty="0">
                    <a:latin typeface="Times New Roman" panose="02020603050405020304" pitchFamily="18" charset="0"/>
                    <a:cs typeface="Times New Roman" panose="02020603050405020304" pitchFamily="18" charset="0"/>
                  </a:rPr>
                  <a:t>R</a:t>
                </a:r>
                <a:r>
                  <a:rPr lang="vi-VN" sz="2400" dirty="0">
                    <a:latin typeface="Times New Roman" panose="02020603050405020304" pitchFamily="18" charset="0"/>
                    <a:cs typeface="Times New Roman" panose="02020603050405020304" pitchFamily="18" charset="0"/>
                  </a:rPr>
                  <a:t> và </a:t>
                </a:r>
                <a:r>
                  <a:rPr lang="vi-VN" sz="2400" i="1">
                    <a:latin typeface="Times New Roman" panose="02020603050405020304" pitchFamily="18" charset="0"/>
                    <a:cs typeface="Times New Roman" panose="02020603050405020304" pitchFamily="18" charset="0"/>
                  </a:rPr>
                  <a:t>S</a:t>
                </a:r>
                <a:r>
                  <a:rPr lang="vi-VN" sz="2400">
                    <a:latin typeface="Times New Roman" panose="02020603050405020304" pitchFamily="18" charset="0"/>
                    <a:cs typeface="Times New Roman" panose="02020603050405020304" pitchFamily="18" charset="0"/>
                  </a:rPr>
                  <a:t> – </a:t>
                </a:r>
                <a:r>
                  <a:rPr lang="vi-VN" sz="2400" i="1" dirty="0">
                    <a:latin typeface="Times New Roman" panose="02020603050405020304" pitchFamily="18" charset="0"/>
                    <a:cs typeface="Times New Roman" panose="02020603050405020304" pitchFamily="18" charset="0"/>
                  </a:rPr>
                  <a:t>D</a:t>
                </a:r>
                <a:r>
                  <a:rPr lang="vi-VN" sz="2400" baseline="-25000" dirty="0">
                    <a:latin typeface="Times New Roman" panose="02020603050405020304" pitchFamily="18" charset="0"/>
                    <a:cs typeface="Times New Roman" panose="02020603050405020304" pitchFamily="18" charset="0"/>
                  </a:rPr>
                  <a:t>1</a:t>
                </a:r>
                <a:r>
                  <a:rPr lang="vi-VN" sz="2400" dirty="0">
                    <a:latin typeface="Times New Roman" panose="02020603050405020304" pitchFamily="18" charset="0"/>
                    <a:cs typeface="Times New Roman" panose="02020603050405020304" pitchFamily="18" charset="0"/>
                  </a:rPr>
                  <a:t> tuân theo phân phối </a:t>
                </a:r>
                <a:r>
                  <a:rPr lang="en-US" sz="2400" dirty="0">
                    <a:latin typeface="Times New Roman" panose="02020603050405020304" pitchFamily="18" charset="0"/>
                    <a:cs typeface="Times New Roman" panose="02020603050405020304" pitchFamily="18" charset="0"/>
                  </a:rPr>
                  <a:t>S</a:t>
                </a:r>
                <a:r>
                  <a:rPr lang="vi-VN" sz="2400" dirty="0">
                    <a:latin typeface="Times New Roman" panose="02020603050405020304" pitchFamily="18" charset="0"/>
                    <a:cs typeface="Times New Roman" panose="02020603050405020304" pitchFamily="18" charset="0"/>
                  </a:rPr>
                  <a:t>hadowed</a:t>
                </a:r>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Rician</a:t>
                </a:r>
              </a:p>
              <a:p>
                <a:pPr algn="ctr">
                  <a:lnSpc>
                    <a:spcPct val="150000"/>
                  </a:lnSpc>
                </a:pPr>
                <a14:m>
                  <m:oMath xmlns:m="http://schemas.openxmlformats.org/officeDocument/2006/math">
                    <m:sSub>
                      <m:sSubPr>
                        <m:ctrlPr>
                          <a:rPr lang="vi-VN" sz="2400" i="1" smtClean="0">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rPr>
                          <m:t>𝑓</m:t>
                        </m:r>
                      </m:e>
                      <m:sub>
                        <m:sSup>
                          <m:sSupPr>
                            <m:ctrlPr>
                              <a:rPr lang="vi-VN" sz="2400" i="1">
                                <a:effectLst/>
                                <a:latin typeface="Cambria Math" panose="02040503050406030204" pitchFamily="18" charset="0"/>
                                <a:ea typeface="Times New Roman" panose="02020603050405020304" pitchFamily="18" charset="0"/>
                              </a:rPr>
                            </m:ctrlPr>
                          </m:sSupPr>
                          <m:e>
                            <m:d>
                              <m:dPr>
                                <m:begChr m:val="|"/>
                                <m:endChr m:val="|"/>
                                <m:ctrlPr>
                                  <a:rPr lang="vi-VN" sz="2400" i="1">
                                    <a:effectLst/>
                                    <a:latin typeface="Cambria Math" panose="02040503050406030204" pitchFamily="18" charset="0"/>
                                    <a:ea typeface="Times New Roman" panose="02020603050405020304" pitchFamily="18" charset="0"/>
                                  </a:rPr>
                                </m:ctrlPr>
                              </m:dPr>
                              <m:e>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rPr>
                                      <m:t>h</m:t>
                                    </m:r>
                                  </m:e>
                                  <m:sub>
                                    <m:r>
                                      <a:rPr lang="vi-VN" sz="2400" i="1">
                                        <a:effectLst/>
                                        <a:latin typeface="Cambria Math" panose="02040503050406030204" pitchFamily="18" charset="0"/>
                                        <a:ea typeface="Times New Roman" panose="02020603050405020304" pitchFamily="18" charset="0"/>
                                      </a:rPr>
                                      <m:t>𝑙</m:t>
                                    </m:r>
                                  </m:sub>
                                </m:sSub>
                              </m:e>
                            </m:d>
                          </m:e>
                          <m:sup>
                            <m:r>
                              <a:rPr lang="vi-VN" sz="2400" i="1">
                                <a:effectLst/>
                                <a:latin typeface="Cambria Math" panose="02040503050406030204" pitchFamily="18" charset="0"/>
                                <a:ea typeface="Times New Roman" panose="02020603050405020304" pitchFamily="18" charset="0"/>
                              </a:rPr>
                              <m:t>2</m:t>
                            </m:r>
                          </m:sup>
                        </m:sSup>
                      </m:sub>
                    </m:sSub>
                    <m:d>
                      <m:dPr>
                        <m:ctrlPr>
                          <a:rPr lang="vi-VN" sz="2400" i="1">
                            <a:effectLst/>
                            <a:latin typeface="Cambria Math" panose="02040503050406030204" pitchFamily="18" charset="0"/>
                            <a:ea typeface="Times New Roman" panose="02020603050405020304" pitchFamily="18" charset="0"/>
                          </a:rPr>
                        </m:ctrlPr>
                      </m:dPr>
                      <m:e>
                        <m:r>
                          <a:rPr lang="vi-VN" sz="2400" i="1">
                            <a:effectLst/>
                            <a:latin typeface="Cambria Math" panose="02040503050406030204" pitchFamily="18" charset="0"/>
                            <a:ea typeface="Times New Roman" panose="02020603050405020304" pitchFamily="18" charset="0"/>
                          </a:rPr>
                          <m:t>𝑥</m:t>
                        </m:r>
                      </m:e>
                    </m:d>
                    <m:r>
                      <a:rPr lang="vi-VN" sz="2400" i="1">
                        <a:effectLst/>
                        <a:latin typeface="Cambria Math" panose="02040503050406030204" pitchFamily="18" charset="0"/>
                        <a:ea typeface="Times New Roman" panose="02020603050405020304" pitchFamily="18" charset="0"/>
                      </a:rPr>
                      <m:t>=</m:t>
                    </m:r>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rPr>
                          <m:t>𝛼</m:t>
                        </m:r>
                      </m:e>
                      <m:sub>
                        <m:r>
                          <a:rPr lang="vi-VN" sz="2400" i="1">
                            <a:effectLst/>
                            <a:latin typeface="Cambria Math" panose="02040503050406030204" pitchFamily="18" charset="0"/>
                            <a:ea typeface="Times New Roman" panose="02020603050405020304" pitchFamily="18" charset="0"/>
                          </a:rPr>
                          <m:t>𝑙</m:t>
                        </m:r>
                      </m:sub>
                    </m:sSub>
                    <m:sSup>
                      <m:sSupPr>
                        <m:ctrlPr>
                          <a:rPr lang="vi-VN" sz="2400" i="1">
                            <a:effectLst/>
                            <a:latin typeface="Cambria Math" panose="02040503050406030204" pitchFamily="18" charset="0"/>
                            <a:ea typeface="Times New Roman" panose="02020603050405020304" pitchFamily="18" charset="0"/>
                          </a:rPr>
                        </m:ctrlPr>
                      </m:sSupPr>
                      <m:e>
                        <m:r>
                          <a:rPr lang="en-US" sz="2400" i="1">
                            <a:effectLst/>
                            <a:latin typeface="Cambria Math" panose="02040503050406030204" pitchFamily="18" charset="0"/>
                            <a:ea typeface="Times New Roman" panose="02020603050405020304" pitchFamily="18" charset="0"/>
                          </a:rPr>
                          <m:t>𝑒</m:t>
                        </m:r>
                      </m:e>
                      <m:sup>
                        <m:r>
                          <a:rPr lang="en-US" sz="2400" i="1">
                            <a:effectLst/>
                            <a:latin typeface="Cambria Math" panose="02040503050406030204" pitchFamily="18" charset="0"/>
                            <a:ea typeface="Times New Roman" panose="02020603050405020304" pitchFamily="18" charset="0"/>
                          </a:rPr>
                          <m:t>−</m:t>
                        </m:r>
                        <m:sSub>
                          <m:sSubPr>
                            <m:ctrlPr>
                              <a:rPr lang="vi-VN"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𝛽</m:t>
                            </m:r>
                          </m:e>
                          <m:sub>
                            <m:r>
                              <a:rPr lang="en-US" sz="2400" i="1">
                                <a:effectLst/>
                                <a:latin typeface="Cambria Math" panose="02040503050406030204" pitchFamily="18" charset="0"/>
                                <a:ea typeface="Times New Roman" panose="02020603050405020304" pitchFamily="18" charset="0"/>
                              </a:rPr>
                              <m:t>𝑙</m:t>
                            </m:r>
                          </m:sub>
                        </m:sSub>
                        <m:r>
                          <a:rPr lang="en-US" sz="2400" i="1">
                            <a:effectLst/>
                            <a:latin typeface="Cambria Math" panose="02040503050406030204" pitchFamily="18" charset="0"/>
                            <a:ea typeface="Times New Roman" panose="02020603050405020304" pitchFamily="18" charset="0"/>
                          </a:rPr>
                          <m:t>𝑥</m:t>
                        </m:r>
                      </m:sup>
                    </m:sSup>
                  </m:oMath>
                </a14:m>
                <a:r>
                  <a:rPr lang="vi-VN" sz="2400" baseline="-25000">
                    <a:effectLst/>
                    <a:latin typeface="Times New Roman" panose="02020603050405020304" pitchFamily="18" charset="0"/>
                    <a:ea typeface="Times New Roman" panose="02020603050405020304" pitchFamily="18" charset="0"/>
                    <a:cs typeface="Times New Roman" panose="02020603050405020304" pitchFamily="18" charset="0"/>
                  </a:rPr>
                  <a:t>1​</a:t>
                </a:r>
                <a:r>
                  <a:rPr lang="vi-VN" sz="2400" i="1">
                    <a:effectLst/>
                    <a:latin typeface="Times New Roman" panose="02020603050405020304" pitchFamily="18" charset="0"/>
                    <a:ea typeface="Times New Roman" panose="02020603050405020304" pitchFamily="18" charset="0"/>
                    <a:cs typeface="Times New Roman" panose="02020603050405020304" pitchFamily="18" charset="0"/>
                  </a:rPr>
                  <a:t>F</a:t>
                </a:r>
                <a:r>
                  <a:rPr lang="vi-VN" sz="2400" baseline="-25000">
                    <a:effectLst/>
                    <a:latin typeface="Times New Roman" panose="02020603050405020304" pitchFamily="18" charset="0"/>
                    <a:ea typeface="Times New Roman" panose="02020603050405020304" pitchFamily="18" charset="0"/>
                    <a:cs typeface="Times New Roman" panose="02020603050405020304" pitchFamily="18" charset="0"/>
                  </a:rPr>
                  <a:t>1</a:t>
                </a:r>
                <a14:m>
                  <m:oMath xmlns:m="http://schemas.openxmlformats.org/officeDocument/2006/math">
                    <m:d>
                      <m:dPr>
                        <m:ctrlPr>
                          <a:rPr lang="vi-VN" sz="2400" i="1">
                            <a:effectLst/>
                            <a:latin typeface="Cambria Math" panose="02040503050406030204" pitchFamily="18" charset="0"/>
                            <a:ea typeface="Times New Roman" panose="02020603050405020304" pitchFamily="18" charset="0"/>
                          </a:rPr>
                        </m:ctrlPr>
                      </m:dPr>
                      <m:e>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rPr>
                              <m:t>𝑚</m:t>
                            </m:r>
                          </m:e>
                          <m:sub>
                            <m:r>
                              <a:rPr lang="vi-VN" sz="2400" i="1">
                                <a:effectLst/>
                                <a:latin typeface="Cambria Math" panose="02040503050406030204" pitchFamily="18" charset="0"/>
                                <a:ea typeface="Times New Roman" panose="02020603050405020304" pitchFamily="18" charset="0"/>
                              </a:rPr>
                              <m:t>𝑙</m:t>
                            </m:r>
                          </m:sub>
                        </m:sSub>
                        <m:r>
                          <a:rPr lang="vi-VN" sz="2400" i="1">
                            <a:effectLst/>
                            <a:latin typeface="Cambria Math" panose="02040503050406030204" pitchFamily="18" charset="0"/>
                            <a:ea typeface="Times New Roman" panose="02020603050405020304" pitchFamily="18" charset="0"/>
                          </a:rPr>
                          <m:t>;1;</m:t>
                        </m:r>
                        <m:sSub>
                          <m:sSubPr>
                            <m:ctrlPr>
                              <a:rPr lang="vi-VN" sz="2400" i="1">
                                <a:effectLst/>
                                <a:latin typeface="Cambria Math" panose="02040503050406030204" pitchFamily="18" charset="0"/>
                                <a:ea typeface="Times New Roman" panose="02020603050405020304" pitchFamily="18" charset="0"/>
                              </a:rPr>
                            </m:ctrlPr>
                          </m:sSubPr>
                          <m:e>
                            <m:r>
                              <a:rPr lang="vi-VN" sz="2400" i="1">
                                <a:effectLst/>
                                <a:latin typeface="Cambria Math" panose="02040503050406030204" pitchFamily="18" charset="0"/>
                                <a:ea typeface="Times New Roman" panose="02020603050405020304" pitchFamily="18" charset="0"/>
                              </a:rPr>
                              <m:t>𝛿</m:t>
                            </m:r>
                          </m:e>
                          <m:sub>
                            <m:r>
                              <a:rPr lang="vi-VN" sz="2400" i="1">
                                <a:effectLst/>
                                <a:latin typeface="Cambria Math" panose="02040503050406030204" pitchFamily="18" charset="0"/>
                                <a:ea typeface="Times New Roman" panose="02020603050405020304" pitchFamily="18" charset="0"/>
                              </a:rPr>
                              <m:t>𝑙</m:t>
                            </m:r>
                          </m:sub>
                        </m:sSub>
                        <m:r>
                          <a:rPr lang="vi-VN" sz="2400" i="1">
                            <a:effectLst/>
                            <a:latin typeface="Cambria Math" panose="02040503050406030204" pitchFamily="18" charset="0"/>
                            <a:ea typeface="Times New Roman" panose="02020603050405020304" pitchFamily="18" charset="0"/>
                          </a:rPr>
                          <m:t>𝑥</m:t>
                        </m:r>
                      </m:e>
                    </m:d>
                  </m:oMath>
                </a14:m>
                <a:endParaRPr lang="vi-VN" sz="3200" i="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vi-VN" sz="2400">
                    <a:effectLst/>
                  </a:rPr>
                  <a:t>   </a:t>
                </a:r>
                <a14:m>
                  <m:oMath xmlns:m="http://schemas.openxmlformats.org/officeDocument/2006/math">
                    <m:sSub>
                      <m:sSubPr>
                        <m:ctrlPr>
                          <a:rPr lang="vi-VN" sz="2400" i="1" smtClean="0">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𝛼</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f>
                      <m:fPr>
                        <m:ctrlPr>
                          <a:rPr lang="vi-VN" sz="2400" i="1">
                            <a:effectLst/>
                            <a:latin typeface="Cambria Math" panose="02040503050406030204" pitchFamily="18" charset="0"/>
                          </a:rPr>
                        </m:ctrlPr>
                      </m:fPr>
                      <m:num>
                        <m:sSup>
                          <m:sSupPr>
                            <m:ctrlPr>
                              <a:rPr lang="vi-VN" sz="2400" i="1">
                                <a:effectLst/>
                                <a:latin typeface="Cambria Math" panose="02040503050406030204" pitchFamily="18" charset="0"/>
                              </a:rPr>
                            </m:ctrlPr>
                          </m:sSupPr>
                          <m:e>
                            <m:d>
                              <m:dPr>
                                <m:ctrlPr>
                                  <a:rPr lang="vi-VN" sz="2400" i="1">
                                    <a:effectLst/>
                                    <a:latin typeface="Cambria Math" panose="02040503050406030204" pitchFamily="18" charset="0"/>
                                  </a:rPr>
                                </m:ctrlPr>
                              </m:dPr>
                              <m:e>
                                <m:f>
                                  <m:fPr>
                                    <m:ctrlPr>
                                      <a:rPr lang="vi-VN" sz="2400" i="1">
                                        <a:effectLst/>
                                        <a:latin typeface="Cambria Math" panose="02040503050406030204" pitchFamily="18" charset="0"/>
                                      </a:rPr>
                                    </m:ctrlPr>
                                  </m:fPr>
                                  <m:num>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𝑚</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num>
                                  <m:den>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𝑚</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a:effectLst/>
                                            <a:latin typeface="Cambria Math" panose="02040503050406030204" pitchFamily="18" charset="0"/>
                                          </a:rPr>
                                        </m:ctrlPr>
                                      </m:sSubPr>
                                      <m:e>
                                        <m:r>
                                          <m:rPr>
                                            <m:sty m:val="p"/>
                                          </m:rPr>
                                          <a:rPr lang="en-US" sz="2400">
                                            <a:effectLst/>
                                            <a:latin typeface="Cambria Math" panose="02040503050406030204" pitchFamily="18" charset="0"/>
                                            <a:ea typeface="Arial" panose="020B0604020202020204" pitchFamily="34" charset="0"/>
                                            <a:cs typeface="Times New Roman" panose="02020603050405020304" pitchFamily="18" charset="0"/>
                                          </a:rPr>
                                          <m:t>Ω</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den>
                                </m:f>
                              </m:e>
                            </m:d>
                          </m:e>
                          <m:sup>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𝑚</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sup>
                        </m:sSup>
                      </m:num>
                      <m:den>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den>
                    </m:f>
                  </m:oMath>
                </a14:m>
                <a:r>
                  <a:rPr lang="vi-VN" sz="360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2400" i="1">
                        <a:latin typeface="Cambria Math" panose="02040503050406030204" pitchFamily="18" charset="0"/>
                      </a:rPr>
                      <m:t>2</m:t>
                    </m:r>
                    <m:sSub>
                      <m:sSubPr>
                        <m:ctrlPr>
                          <a:rPr lang="vi-VN" sz="2400" i="1">
                            <a:latin typeface="Cambria Math" panose="02040503050406030204" pitchFamily="18" charset="0"/>
                          </a:rPr>
                        </m:ctrlPr>
                      </m:sSubPr>
                      <m:e>
                        <m:r>
                          <a:rPr lang="vi-VN" sz="2400" i="1">
                            <a:latin typeface="Cambria Math" panose="02040503050406030204" pitchFamily="18" charset="0"/>
                          </a:rPr>
                          <m:t>𝑏</m:t>
                        </m:r>
                      </m:e>
                      <m:sub>
                        <m:r>
                          <a:rPr lang="vi-VN" sz="2400" i="1">
                            <a:latin typeface="Cambria Math" panose="02040503050406030204" pitchFamily="18" charset="0"/>
                          </a:rPr>
                          <m:t>𝑙</m:t>
                        </m:r>
                      </m:sub>
                    </m:sSub>
                    <m:r>
                      <a:rPr lang="vi-VN" sz="2400" b="0" i="0" smtClean="0">
                        <a:latin typeface="Cambria Math" panose="02040503050406030204" pitchFamily="18" charset="0"/>
                      </a:rPr>
                      <m:t>: </m:t>
                    </m:r>
                  </m:oMath>
                </a14:m>
                <a:r>
                  <a:rPr lang="vi-VN" sz="2400">
                    <a:latin typeface="Times New Roman" panose="02020603050405020304" pitchFamily="18" charset="0"/>
                    <a:cs typeface="Times New Roman" panose="02020603050405020304" pitchFamily="18" charset="0"/>
                  </a:rPr>
                  <a:t>công suất trung bình của thành phần đa đường</a:t>
                </a:r>
                <a:endParaRPr lang="vi-VN" sz="36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vi-VN" sz="2400">
                    <a:effectLst/>
                  </a:rPr>
                  <a:t>   </a:t>
                </a:r>
                <a14:m>
                  <m:oMath xmlns:m="http://schemas.openxmlformats.org/officeDocument/2006/math">
                    <m:sSub>
                      <m:sSubPr>
                        <m:ctrlPr>
                          <a:rPr lang="vi-VN" sz="2400" i="1" smtClean="0">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𝛽</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f>
                      <m:fPr>
                        <m:ctrlPr>
                          <a:rPr lang="vi-VN" sz="2400" i="1">
                            <a:effectLst/>
                            <a:latin typeface="Cambria Math" panose="02040503050406030204" pitchFamily="18" charset="0"/>
                          </a:rPr>
                        </m:ctrlPr>
                      </m:fPr>
                      <m:num>
                        <m:r>
                          <a:rPr lang="vi-VN" sz="2400" i="1">
                            <a:effectLst/>
                            <a:latin typeface="Cambria Math" panose="02040503050406030204" pitchFamily="18" charset="0"/>
                            <a:ea typeface="Arial" panose="020B0604020202020204" pitchFamily="34" charset="0"/>
                            <a:cs typeface="Times New Roman" panose="02020603050405020304" pitchFamily="18" charset="0"/>
                          </a:rPr>
                          <m:t>1</m:t>
                        </m:r>
                      </m:num>
                      <m:den>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den>
                    </m:f>
                  </m:oMath>
                </a14:m>
                <a:r>
                  <a:rPr lang="vi-VN" sz="36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vi-VN" sz="2400" i="1">
                            <a:latin typeface="Cambria Math" panose="02040503050406030204" pitchFamily="18" charset="0"/>
                          </a:rPr>
                        </m:ctrlPr>
                      </m:sSubPr>
                      <m:e>
                        <m:r>
                          <m:rPr>
                            <m:sty m:val="p"/>
                          </m:rPr>
                          <a:rPr lang="en-US" sz="2400">
                            <a:latin typeface="Cambria Math" panose="02040503050406030204" pitchFamily="18" charset="0"/>
                          </a:rPr>
                          <m:t>Ω</m:t>
                        </m:r>
                      </m:e>
                      <m:sub>
                        <m:r>
                          <a:rPr lang="vi-VN" sz="2400" i="1">
                            <a:latin typeface="Cambria Math" panose="02040503050406030204" pitchFamily="18" charset="0"/>
                          </a:rPr>
                          <m:t>𝑙</m:t>
                        </m:r>
                      </m:sub>
                    </m:sSub>
                  </m:oMath>
                </a14:m>
                <a:r>
                  <a:rPr lang="en-US" sz="2400">
                    <a:latin typeface="Times New Roman" panose="02020603050405020304" pitchFamily="18" charset="0"/>
                    <a:cs typeface="Times New Roman" panose="02020603050405020304" pitchFamily="18" charset="0"/>
                  </a:rPr>
                  <a:t>: công suất trung bình của thành phần </a:t>
                </a:r>
                <a:r>
                  <a:rPr lang="vi-VN" sz="2400">
                    <a:latin typeface="Times New Roman" panose="02020603050405020304" pitchFamily="18" charset="0"/>
                    <a:cs typeface="Times New Roman" panose="02020603050405020304" pitchFamily="18" charset="0"/>
                  </a:rPr>
                  <a:t>LoS</a:t>
                </a:r>
                <a:endParaRPr lang="vi-VN" sz="2800">
                  <a:latin typeface="Times New Roman" panose="02020603050405020304" pitchFamily="18" charset="0"/>
                  <a:cs typeface="Times New Roman" panose="02020603050405020304" pitchFamily="18" charset="0"/>
                </a:endParaRPr>
              </a:p>
              <a:p>
                <a:pPr algn="just">
                  <a:lnSpc>
                    <a:spcPct val="150000"/>
                  </a:lnSpc>
                </a:pPr>
                <a:r>
                  <a:rPr lang="vi-VN" sz="2400">
                    <a:effectLst/>
                  </a:rPr>
                  <a:t>   </a:t>
                </a:r>
                <a14:m>
                  <m:oMath xmlns:m="http://schemas.openxmlformats.org/officeDocument/2006/math">
                    <m:sSub>
                      <m:sSubPr>
                        <m:ctrlPr>
                          <a:rPr lang="vi-VN" sz="2400" i="1" smtClean="0">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𝛿</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f>
                      <m:fPr>
                        <m:ctrlPr>
                          <a:rPr lang="vi-VN" sz="2400" i="1">
                            <a:effectLst/>
                            <a:latin typeface="Cambria Math" panose="02040503050406030204" pitchFamily="18" charset="0"/>
                          </a:rPr>
                        </m:ctrlPr>
                      </m:fPr>
                      <m:num>
                        <m:sSub>
                          <m:sSubPr>
                            <m:ctrlPr>
                              <a:rPr lang="vi-VN" sz="2400" i="1">
                                <a:effectLst/>
                                <a:latin typeface="Cambria Math" panose="02040503050406030204" pitchFamily="18" charset="0"/>
                              </a:rPr>
                            </m:ctrlPr>
                          </m:sSubPr>
                          <m:e>
                            <m:r>
                              <m:rPr>
                                <m:sty m:val="p"/>
                              </m:rPr>
                              <a:rPr lang="en-US" sz="2400">
                                <a:effectLst/>
                                <a:latin typeface="Cambria Math" panose="02040503050406030204" pitchFamily="18" charset="0"/>
                                <a:ea typeface="Arial" panose="020B0604020202020204" pitchFamily="34" charset="0"/>
                                <a:cs typeface="Times New Roman" panose="02020603050405020304" pitchFamily="18" charset="0"/>
                              </a:rPr>
                              <m:t>Ω</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num>
                      <m:den>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(2</m:t>
                        </m:r>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𝑏</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sSub>
                          <m:sSubPr>
                            <m:ctrlPr>
                              <a:rPr lang="vi-VN" sz="2400" i="1">
                                <a:effectLst/>
                                <a:latin typeface="Cambria Math" panose="020405030504060302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𝑚</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a:effectLst/>
                                <a:latin typeface="Cambria Math" panose="02040503050406030204" pitchFamily="18" charset="0"/>
                              </a:rPr>
                            </m:ctrlPr>
                          </m:sSubPr>
                          <m:e>
                            <m:r>
                              <m:rPr>
                                <m:sty m:val="p"/>
                              </m:rPr>
                              <a:rPr lang="en-US" sz="2400">
                                <a:effectLst/>
                                <a:latin typeface="Cambria Math" panose="02040503050406030204" pitchFamily="18" charset="0"/>
                                <a:ea typeface="Arial" panose="020B0604020202020204" pitchFamily="34" charset="0"/>
                                <a:cs typeface="Times New Roman" panose="02020603050405020304" pitchFamily="18" charset="0"/>
                              </a:rPr>
                              <m:t>Ω</m:t>
                            </m:r>
                          </m:e>
                          <m:sub>
                            <m:r>
                              <a:rPr lang="vi-VN" sz="2400" i="1">
                                <a:effectLst/>
                                <a:latin typeface="Cambria Math" panose="02040503050406030204" pitchFamily="18" charset="0"/>
                                <a:ea typeface="Arial" panose="020B0604020202020204" pitchFamily="34" charset="0"/>
                                <a:cs typeface="Times New Roman" panose="02020603050405020304" pitchFamily="18" charset="0"/>
                              </a:rPr>
                              <m:t>𝑙</m:t>
                            </m:r>
                          </m:sub>
                        </m:sSub>
                        <m:r>
                          <a:rPr lang="vi-VN" sz="2400" i="1">
                            <a:effectLst/>
                            <a:latin typeface="Cambria Math" panose="02040503050406030204" pitchFamily="18" charset="0"/>
                            <a:ea typeface="Arial" panose="020B0604020202020204" pitchFamily="34" charset="0"/>
                            <a:cs typeface="Times New Roman" panose="02020603050405020304" pitchFamily="18" charset="0"/>
                          </a:rPr>
                          <m:t>)</m:t>
                        </m:r>
                      </m:den>
                    </m:f>
                  </m:oMath>
                </a14:m>
                <a:r>
                  <a:rPr lang="vi-VN" sz="36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vi-VN" sz="2400" i="1">
                            <a:latin typeface="Cambria Math" panose="02040503050406030204" pitchFamily="18" charset="0"/>
                          </a:rPr>
                        </m:ctrlPr>
                      </m:sSubPr>
                      <m:e>
                        <m:r>
                          <a:rPr lang="vi-VN" sz="2400" i="1">
                            <a:latin typeface="Cambria Math" panose="02040503050406030204" pitchFamily="18" charset="0"/>
                          </a:rPr>
                          <m:t>𝑚</m:t>
                        </m:r>
                      </m:e>
                      <m:sub>
                        <m:r>
                          <a:rPr lang="vi-VN" sz="2400" i="1">
                            <a:latin typeface="Cambria Math" panose="02040503050406030204" pitchFamily="18" charset="0"/>
                          </a:rPr>
                          <m:t>𝑙</m:t>
                        </m:r>
                      </m:sub>
                    </m:sSub>
                    <m:r>
                      <a:rPr lang="vi-VN" sz="2400" b="0" i="0" smtClean="0">
                        <a:latin typeface="Cambria Math" panose="02040503050406030204" pitchFamily="18" charset="0"/>
                      </a:rPr>
                      <m:t>:</m:t>
                    </m:r>
                  </m:oMath>
                </a14:m>
                <a:r>
                  <a:rPr lang="vi-VN" sz="2400">
                    <a:latin typeface="Times New Roman" panose="02020603050405020304" pitchFamily="18" charset="0"/>
                    <a:cs typeface="Times New Roman" panose="02020603050405020304" pitchFamily="18" charset="0"/>
                  </a:rPr>
                  <a:t> tham số Nakagami-m</a:t>
                </a:r>
                <a:endParaRPr lang="vi-VN" sz="2800">
                  <a:latin typeface="Times New Roman" panose="02020603050405020304" pitchFamily="18" charset="0"/>
                  <a:cs typeface="Times New Roman" panose="02020603050405020304" pitchFamily="18" charset="0"/>
                </a:endParaRPr>
              </a:p>
              <a:p>
                <a:pPr algn="just">
                  <a:lnSpc>
                    <a:spcPct val="150000"/>
                  </a:lnSpc>
                </a:pPr>
                <a:r>
                  <a:rPr lang="vi-VN" sz="2800">
                    <a:latin typeface="Times New Roman" panose="02020603050405020304" pitchFamily="18" charset="0"/>
                    <a:ea typeface="Times New Roman" panose="02020603050405020304" pitchFamily="18" charset="0"/>
                    <a:cs typeface="Times New Roman" panose="02020603050405020304" pitchFamily="18" charset="0"/>
                  </a:rPr>
                  <a:t>		 	     	    </a:t>
                </a:r>
                <a:r>
                  <a:rPr lang="vi-VN" sz="3200">
                    <a:latin typeface="Times New Roman" panose="02020603050405020304" pitchFamily="18" charset="0"/>
                    <a:ea typeface="Times New Roman" panose="02020603050405020304" pitchFamily="18" charset="0"/>
                    <a:cs typeface="Times New Roman" panose="02020603050405020304" pitchFamily="18" charset="0"/>
                  </a:rPr>
                  <a:t>  	  </a:t>
                </a:r>
                <a:r>
                  <a:rPr lang="vi-VN" sz="2400" baseline="-25000">
                    <a:latin typeface="Times New Roman" panose="02020603050405020304" pitchFamily="18" charset="0"/>
                    <a:cs typeface="Times New Roman" panose="02020603050405020304" pitchFamily="18" charset="0"/>
                  </a:rPr>
                  <a:t>1​</a:t>
                </a:r>
                <a:r>
                  <a:rPr lang="vi-VN" sz="2400" i="1">
                    <a:latin typeface="Times New Roman" panose="02020603050405020304" pitchFamily="18" charset="0"/>
                    <a:cs typeface="Times New Roman" panose="02020603050405020304" pitchFamily="18" charset="0"/>
                  </a:rPr>
                  <a:t>F</a:t>
                </a:r>
                <a:r>
                  <a:rPr lang="vi-VN" sz="2400" baseline="-25000">
                    <a:latin typeface="Times New Roman" panose="02020603050405020304" pitchFamily="18" charset="0"/>
                    <a:cs typeface="Times New Roman" panose="02020603050405020304" pitchFamily="18" charset="0"/>
                  </a:rPr>
                  <a:t>1</a:t>
                </a:r>
                <a:r>
                  <a:rPr lang="vi-VN" sz="2400">
                    <a:latin typeface="Times New Roman" panose="02020603050405020304" pitchFamily="18" charset="0"/>
                    <a:cs typeface="Times New Roman" panose="02020603050405020304" pitchFamily="18" charset="0"/>
                  </a:rPr>
                  <a:t>​(</a:t>
                </a:r>
                <a14:m>
                  <m:oMath xmlns:m="http://schemas.openxmlformats.org/officeDocument/2006/math">
                    <m:r>
                      <a:rPr lang="vi-VN" sz="2400" i="1" smtClean="0">
                        <a:solidFill>
                          <a:srgbClr val="000000"/>
                        </a:solidFill>
                        <a:effectLst/>
                        <a:latin typeface="Cambria Math" panose="02040503050406030204" pitchFamily="18" charset="0"/>
                        <a:ea typeface="Arial" panose="020B0604020202020204" pitchFamily="34" charset="0"/>
                        <a:cs typeface="Times New Roman" panose="02020603050405020304" pitchFamily="18" charset="0"/>
                      </a:rPr>
                      <m:t>∙;∙;∙</m:t>
                    </m:r>
                  </m:oMath>
                </a14:m>
                <a:r>
                  <a:rPr lang="vi-VN" sz="2400">
                    <a:effectLst/>
                    <a:latin typeface="Times New Roman" panose="02020603050405020304" pitchFamily="18" charset="0"/>
                    <a:ea typeface="Arial" panose="020B0604020202020204" pitchFamily="34" charset="0"/>
                    <a:cs typeface="Times New Roman" panose="02020603050405020304" pitchFamily="18" charset="0"/>
                  </a:rPr>
                  <a:t>):</a:t>
                </a:r>
                <a:r>
                  <a:rPr lang="vi-VN" sz="2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hàm </a:t>
                </a:r>
                <a:r>
                  <a:rPr lang="vi-VN" sz="2400">
                    <a:solidFill>
                      <a:srgbClr val="000000"/>
                    </a:solidFill>
                    <a:latin typeface="Times New Roman" panose="02020603050405020304" pitchFamily="18" charset="0"/>
                    <a:ea typeface="Arial" panose="020B0604020202020204" pitchFamily="34" charset="0"/>
                    <a:cs typeface="Times New Roman" panose="02020603050405020304" pitchFamily="18" charset="0"/>
                  </a:rPr>
                  <a:t>confluent hypergeometric</a:t>
                </a:r>
                <a:r>
                  <a:rPr lang="en-US" sz="2500">
                    <a:latin typeface="Times New Roman" panose="02020603050405020304" pitchFamily="18" charset="0"/>
                    <a:cs typeface="Times New Roman" panose="02020603050405020304" pitchFamily="18" charset="0"/>
                  </a:rPr>
                  <a:t> </a:t>
                </a: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6EE5B737-0D3B-40A5-8520-40E79BD32951}"/>
                  </a:ext>
                </a:extLst>
              </p:cNvPr>
              <p:cNvSpPr txBox="1">
                <a:spLocks noRot="1" noChangeAspect="1" noMove="1" noResize="1" noEditPoints="1" noAdjustHandles="1" noChangeArrowheads="1" noChangeShapeType="1" noTextEdit="1"/>
              </p:cNvSpPr>
              <p:nvPr/>
            </p:nvSpPr>
            <p:spPr>
              <a:xfrm>
                <a:off x="371315" y="1751340"/>
                <a:ext cx="11449370" cy="5003870"/>
              </a:xfrm>
              <a:prstGeom prst="rect">
                <a:avLst/>
              </a:prstGeom>
              <a:blipFill>
                <a:blip r:embed="rId3"/>
                <a:stretch>
                  <a:fillRect l="-852" b="-1340"/>
                </a:stretch>
              </a:blipFill>
            </p:spPr>
            <p:txBody>
              <a:bodyPr/>
              <a:lstStyle/>
              <a:p>
                <a:r>
                  <a:rPr lang="vi-VN">
                    <a:noFill/>
                  </a:rPr>
                  <a:t> </a:t>
                </a:r>
              </a:p>
            </p:txBody>
          </p:sp>
        </mc:Fallback>
      </mc:AlternateContent>
      <p:sp>
        <p:nvSpPr>
          <p:cNvPr id="10" name="TextBox 9">
            <a:extLst>
              <a:ext uri="{FF2B5EF4-FFF2-40B4-BE49-F238E27FC236}">
                <a16:creationId xmlns:a16="http://schemas.microsoft.com/office/drawing/2014/main" id="{B7C46351-3F7C-9D69-A7C4-AAD6EF1D6C0A}"/>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2. Mô hình hệ thống và mô hình kênh</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C6638C5-5F48-BECC-CA6C-6F18C52AC332}"/>
              </a:ext>
            </a:extLst>
          </p:cNvPr>
          <p:cNvSpPr txBox="1"/>
          <p:nvPr/>
        </p:nvSpPr>
        <p:spPr>
          <a:xfrm>
            <a:off x="277269" y="870458"/>
            <a:ext cx="7167717"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Mô hình kênh</a:t>
            </a:r>
            <a:endParaRPr lang="en-US" sz="4000" b="1" dirty="0">
              <a:latin typeface="Times New Roman" panose="02020603050405020304" pitchFamily="18" charset="0"/>
              <a:cs typeface="Times New Roman" panose="02020603050405020304" pitchFamily="18" charset="0"/>
            </a:endParaRPr>
          </a:p>
        </p:txBody>
      </p:sp>
      <p:sp>
        <p:nvSpPr>
          <p:cNvPr id="12" name="Google Shape;2386;p43">
            <a:extLst>
              <a:ext uri="{FF2B5EF4-FFF2-40B4-BE49-F238E27FC236}">
                <a16:creationId xmlns:a16="http://schemas.microsoft.com/office/drawing/2014/main" id="{A2425C48-FB5C-A26F-3EED-A12D49EFDB6A}"/>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3" name="Google Shape;2398;p43">
            <a:extLst>
              <a:ext uri="{FF2B5EF4-FFF2-40B4-BE49-F238E27FC236}">
                <a16:creationId xmlns:a16="http://schemas.microsoft.com/office/drawing/2014/main" id="{6E1E5B6F-C725-95B2-C68E-D440627556E9}"/>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4" name="Text 6">
            <a:extLst>
              <a:ext uri="{FF2B5EF4-FFF2-40B4-BE49-F238E27FC236}">
                <a16:creationId xmlns:a16="http://schemas.microsoft.com/office/drawing/2014/main" id="{71B45991-8E4F-F946-20CC-DF138DE48B7E}"/>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16</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3752554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236898" y="2418608"/>
            <a:ext cx="12192000" cy="117737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Tx/>
              <a:buChar char="-"/>
              <a:tabLst/>
              <a:defRPr/>
            </a:pP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70F82FA-4137-4B44-A888-3FAAC54F94B4}"/>
                  </a:ext>
                </a:extLst>
              </p:cNvPr>
              <p:cNvSpPr txBox="1"/>
              <p:nvPr/>
            </p:nvSpPr>
            <p:spPr>
              <a:xfrm>
                <a:off x="236898" y="1549621"/>
                <a:ext cx="11718204" cy="236539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𝑂𝑃</m:t>
                      </m:r>
                      <m:r>
                        <a:rPr lang="en-US" sz="2400" i="1">
                          <a:latin typeface="Cambria Math" panose="02040503050406030204" pitchFamily="18" charset="0"/>
                        </a:rPr>
                        <m:t>=</m:t>
                      </m:r>
                      <m:func>
                        <m:funcPr>
                          <m:ctrlPr>
                            <a:rPr lang="vi-VN"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vi-VN" sz="2400" i="1">
                                  <a:latin typeface="Cambria Math" panose="02040503050406030204" pitchFamily="18" charset="0"/>
                                </a:rPr>
                              </m:ctrlPr>
                            </m:dPr>
                            <m:e>
                              <m:sSub>
                                <m:sSubPr>
                                  <m:ctrlPr>
                                    <a:rPr lang="vi-VN" sz="2400" i="1">
                                      <a:latin typeface="Cambria Math" panose="02040503050406030204" pitchFamily="18" charset="0"/>
                                    </a:rPr>
                                  </m:ctrlPr>
                                </m:sSubPr>
                                <m:e>
                                  <m:r>
                                    <a:rPr lang="vi-VN" sz="2400" i="1">
                                      <a:latin typeface="Cambria Math" panose="02040503050406030204" pitchFamily="18" charset="0"/>
                                    </a:rPr>
                                    <m:t>𝛾</m:t>
                                  </m:r>
                                </m:e>
                                <m:sub>
                                  <m:r>
                                    <a:rPr lang="vi-VN" sz="2400" i="1">
                                      <a:latin typeface="Cambria Math" panose="02040503050406030204" pitchFamily="18" charset="0"/>
                                    </a:rPr>
                                    <m:t>𝑑</m:t>
                                  </m:r>
                                </m:sub>
                              </m:sSub>
                              <m:r>
                                <a:rPr lang="vi-VN" sz="2400" i="1">
                                  <a:latin typeface="Cambria Math" panose="02040503050406030204" pitchFamily="18" charset="0"/>
                                </a:rPr>
                                <m:t>≤</m:t>
                              </m:r>
                              <m:sSub>
                                <m:sSubPr>
                                  <m:ctrlPr>
                                    <a:rPr lang="vi-VN" sz="2400" i="1">
                                      <a:latin typeface="Cambria Math" panose="02040503050406030204" pitchFamily="18" charset="0"/>
                                    </a:rPr>
                                  </m:ctrlPr>
                                </m:sSubPr>
                                <m:e>
                                  <m:r>
                                    <a:rPr lang="vi-VN" sz="2400" i="1">
                                      <a:latin typeface="Cambria Math" panose="02040503050406030204" pitchFamily="18" charset="0"/>
                                    </a:rPr>
                                    <m:t>𝛾</m:t>
                                  </m:r>
                                </m:e>
                                <m:sub>
                                  <m:r>
                                    <a:rPr lang="en-US" sz="2400" b="0" i="1" smtClean="0">
                                      <a:latin typeface="Cambria Math" panose="02040503050406030204" pitchFamily="18" charset="0"/>
                                    </a:rPr>
                                    <m:t>𝑡h</m:t>
                                  </m:r>
                                </m:sub>
                              </m:sSub>
                            </m:e>
                          </m:d>
                        </m:e>
                      </m:func>
                      <m:r>
                        <a:rPr lang="en-US" sz="2400" i="1">
                          <a:latin typeface="Cambria Math" panose="02040503050406030204" pitchFamily="18" charset="0"/>
                        </a:rPr>
                        <m:t>=</m:t>
                      </m:r>
                      <m:sSub>
                        <m:sSubPr>
                          <m:ctrlPr>
                            <a:rPr lang="vi-VN" sz="2400" i="1">
                              <a:latin typeface="Cambria Math" panose="02040503050406030204" pitchFamily="18" charset="0"/>
                            </a:rPr>
                          </m:ctrlPr>
                        </m:sSubPr>
                        <m:e>
                          <m:r>
                            <a:rPr lang="vi-VN" sz="2400" i="1">
                              <a:latin typeface="Cambria Math" panose="02040503050406030204" pitchFamily="18" charset="0"/>
                            </a:rPr>
                            <m:t>𝐹</m:t>
                          </m:r>
                        </m:e>
                        <m:sub>
                          <m:sSub>
                            <m:sSubPr>
                              <m:ctrlPr>
                                <a:rPr lang="vi-VN" sz="2400" i="1">
                                  <a:latin typeface="Cambria Math" panose="02040503050406030204" pitchFamily="18" charset="0"/>
                                </a:rPr>
                              </m:ctrlPr>
                            </m:sSubPr>
                            <m:e>
                              <m:r>
                                <a:rPr lang="vi-VN" sz="2400" i="1">
                                  <a:latin typeface="Cambria Math" panose="02040503050406030204" pitchFamily="18" charset="0"/>
                                </a:rPr>
                                <m:t>𝛾</m:t>
                              </m:r>
                            </m:e>
                            <m:sub>
                              <m:r>
                                <a:rPr lang="vi-VN" sz="2400" i="1">
                                  <a:latin typeface="Cambria Math" panose="02040503050406030204" pitchFamily="18" charset="0"/>
                                </a:rPr>
                                <m:t>𝑑</m:t>
                              </m:r>
                            </m:sub>
                          </m:sSub>
                        </m:sub>
                      </m:sSub>
                      <m:d>
                        <m:dPr>
                          <m:ctrlPr>
                            <a:rPr lang="vi-VN" sz="2400" i="1">
                              <a:latin typeface="Cambria Math" panose="02040503050406030204" pitchFamily="18" charset="0"/>
                            </a:rPr>
                          </m:ctrlPr>
                        </m:dPr>
                        <m:e>
                          <m:sSub>
                            <m:sSubPr>
                              <m:ctrlPr>
                                <a:rPr lang="vi-VN" sz="2400" i="1">
                                  <a:latin typeface="Cambria Math" panose="02040503050406030204" pitchFamily="18" charset="0"/>
                                </a:rPr>
                              </m:ctrlPr>
                            </m:sSubPr>
                            <m:e>
                              <m:r>
                                <a:rPr lang="vi-VN" sz="2400" i="1">
                                  <a:latin typeface="Cambria Math" panose="02040503050406030204" pitchFamily="18" charset="0"/>
                                </a:rPr>
                                <m:t>𝛾</m:t>
                              </m:r>
                            </m:e>
                            <m:sub>
                              <m:r>
                                <a:rPr lang="en-US" sz="2400" b="0" i="1" smtClean="0">
                                  <a:latin typeface="Cambria Math" panose="02040503050406030204" pitchFamily="18" charset="0"/>
                                </a:rPr>
                                <m:t>𝑡h</m:t>
                              </m:r>
                            </m:sub>
                          </m:sSub>
                        </m:e>
                      </m:d>
                      <m:r>
                        <a:rPr lang="en-US" sz="2400" i="1">
                          <a:latin typeface="Cambria Math" panose="02040503050406030204" pitchFamily="18" charset="0"/>
                        </a:rPr>
                        <m:t>=</m:t>
                      </m:r>
                      <m:r>
                        <m:rPr>
                          <m:sty m:val="p"/>
                        </m:rPr>
                        <a:rPr lang="en-US" sz="2400">
                          <a:latin typeface="Cambria Math" panose="02040503050406030204" pitchFamily="18" charset="0"/>
                        </a:rPr>
                        <m:t>Φ</m:t>
                      </m:r>
                      <m:d>
                        <m:dPr>
                          <m:ctrlPr>
                            <a:rPr lang="vi-VN" sz="2400" i="1">
                              <a:latin typeface="Cambria Math" panose="02040503050406030204" pitchFamily="18" charset="0"/>
                            </a:rPr>
                          </m:ctrlPr>
                        </m:dPr>
                        <m:e>
                          <m:sSub>
                            <m:sSubPr>
                              <m:ctrlPr>
                                <a:rPr lang="vi-VN" sz="2400" i="1">
                                  <a:latin typeface="Cambria Math" panose="02040503050406030204" pitchFamily="18" charset="0"/>
                                </a:rPr>
                              </m:ctrlPr>
                            </m:sSubPr>
                            <m:e>
                              <m:r>
                                <a:rPr lang="vi-VN" sz="2400" i="1">
                                  <a:latin typeface="Cambria Math" panose="02040503050406030204" pitchFamily="18" charset="0"/>
                                </a:rPr>
                                <m:t>𝛾</m:t>
                              </m:r>
                            </m:e>
                            <m:sub>
                              <m:r>
                                <a:rPr lang="vi-VN" sz="2400" i="1">
                                  <a:latin typeface="Cambria Math" panose="02040503050406030204" pitchFamily="18" charset="0"/>
                                </a:rPr>
                                <m:t>𝑡h</m:t>
                              </m:r>
                            </m:sub>
                          </m:sSub>
                        </m:e>
                      </m:d>
                    </m:oMath>
                  </m:oMathPara>
                </a14:m>
                <a:endParaRPr lang="en-US" sz="2400">
                  <a:latin typeface="Times New Roman" panose="02020603050405020304" pitchFamily="18" charset="0"/>
                  <a:cs typeface="Times New Roman" panose="02020603050405020304" pitchFamily="18" charset="0"/>
                </a:endParaRPr>
              </a:p>
              <a:p>
                <a:pPr>
                  <a:lnSpc>
                    <a:spcPct val="150000"/>
                  </a:lnSpc>
                </a:pPr>
                <a:r>
                  <a:rPr lang="vi-VN" sz="2400"/>
                  <a:t>	</a:t>
                </a:r>
                <a14:m>
                  <m:oMath xmlns:m="http://schemas.openxmlformats.org/officeDocument/2006/math">
                    <m:sSub>
                      <m:sSubPr>
                        <m:ctrlPr>
                          <a:rPr lang="vi-VN" sz="2400" i="1" smtClean="0">
                            <a:latin typeface="Cambria Math" panose="02040503050406030204" pitchFamily="18" charset="0"/>
                          </a:rPr>
                        </m:ctrlPr>
                      </m:sSubPr>
                      <m:e>
                        <m:r>
                          <a:rPr lang="vi-VN" sz="2400" i="1">
                            <a:latin typeface="Cambria Math" panose="02040503050406030204" pitchFamily="18" charset="0"/>
                          </a:rPr>
                          <m:t>𝛾</m:t>
                        </m:r>
                      </m:e>
                      <m:sub>
                        <m:r>
                          <a:rPr lang="vi-VN" sz="2400" i="1">
                            <a:latin typeface="Cambria Math" panose="02040503050406030204" pitchFamily="18" charset="0"/>
                          </a:rPr>
                          <m:t>𝑑</m:t>
                        </m:r>
                      </m:sub>
                    </m:sSub>
                  </m:oMath>
                </a14:m>
                <a:r>
                  <a:rPr lang="vi-VN"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sym typeface="+mn-ea"/>
                  </a:rPr>
                  <a:t>giá trị ngưỡng nhiễu tức thời </a:t>
                </a:r>
              </a:p>
              <a:p>
                <a:pPr>
                  <a:lnSpc>
                    <a:spcPct val="150000"/>
                  </a:lnSpc>
                </a:pPr>
                <a:r>
                  <a:rPr lang="vi-VN" sz="2400"/>
                  <a:t>	</a:t>
                </a:r>
                <a14:m>
                  <m:oMath xmlns:m="http://schemas.openxmlformats.org/officeDocument/2006/math">
                    <m:sSub>
                      <m:sSubPr>
                        <m:ctrlPr>
                          <a:rPr lang="vi-VN" sz="2400" i="1" smtClean="0">
                            <a:latin typeface="Cambria Math" panose="02040503050406030204" pitchFamily="18" charset="0"/>
                          </a:rPr>
                        </m:ctrlPr>
                      </m:sSubPr>
                      <m:e>
                        <m:r>
                          <a:rPr lang="vi-VN" sz="2400" i="1">
                            <a:latin typeface="Cambria Math" panose="02040503050406030204" pitchFamily="18" charset="0"/>
                          </a:rPr>
                          <m:t>𝛾</m:t>
                        </m:r>
                      </m:e>
                      <m:sub>
                        <m:r>
                          <a:rPr lang="en-US" sz="2400" b="0" i="1" smtClean="0">
                            <a:latin typeface="Cambria Math" panose="02040503050406030204" pitchFamily="18" charset="0"/>
                          </a:rPr>
                          <m:t>𝑡h</m:t>
                        </m:r>
                      </m:sub>
                    </m:sSub>
                  </m:oMath>
                </a14:m>
                <a:r>
                  <a:rPr lang="vi-VN" sz="2400">
                    <a:latin typeface="Times New Roman" panose="02020603050405020304" pitchFamily="18" charset="0"/>
                    <a:cs typeface="Times New Roman" panose="02020603050405020304" pitchFamily="18" charset="0"/>
                    <a:sym typeface="+mn-ea"/>
                  </a:rPr>
                  <a:t>: giá trị ngưỡng nhiễu xác định</a:t>
                </a:r>
              </a:p>
              <a:p>
                <a:pPr>
                  <a:lnSpc>
                    <a:spcPct val="150000"/>
                  </a:lnSpc>
                </a:pPr>
                <a:r>
                  <a:rPr lang="vi-VN" sz="2400">
                    <a:effectLst/>
                    <a:cs typeface="Times New Roman" panose="02020603050405020304" pitchFamily="18" charset="0"/>
                  </a:rPr>
                  <a:t>	</a:t>
                </a:r>
                <a14:m>
                  <m:oMath xmlns:m="http://schemas.openxmlformats.org/officeDocument/2006/math">
                    <m:sSub>
                      <m:sSubPr>
                        <m:ctrlPr>
                          <a:rPr lang="vi-VN" sz="2400" i="1" smtClean="0">
                            <a:effectLst/>
                            <a:latin typeface="Cambria Math" panose="02040503050406030204" pitchFamily="18" charset="0"/>
                            <a:cs typeface="Times New Roman" panose="020206030504050203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𝐹</m:t>
                        </m:r>
                      </m:e>
                      <m:sub>
                        <m:sSub>
                          <m:sSubPr>
                            <m:ctrlPr>
                              <a:rPr lang="vi-VN" sz="2400" i="1">
                                <a:effectLst/>
                                <a:latin typeface="Cambria Math" panose="02040503050406030204" pitchFamily="18" charset="0"/>
                                <a:cs typeface="Times New Roman" panose="020206030504050203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𝛾</m:t>
                            </m:r>
                          </m:e>
                          <m:sub>
                            <m:r>
                              <m:rPr>
                                <m:sty m:val="p"/>
                              </m:rPr>
                              <a:rPr lang="vi-VN" sz="2400" i="1">
                                <a:latin typeface="Cambria Math" panose="02040503050406030204" pitchFamily="18" charset="0"/>
                                <a:ea typeface="Arial" panose="020B0604020202020204" pitchFamily="34" charset="0"/>
                                <a:cs typeface="Times New Roman" panose="02020603050405020304" pitchFamily="18" charset="0"/>
                              </a:rPr>
                              <m:t>d</m:t>
                            </m:r>
                          </m:sub>
                        </m:sSub>
                      </m:sub>
                    </m:sSub>
                    <m:d>
                      <m:dPr>
                        <m:ctrlPr>
                          <a:rPr lang="vi-VN" sz="2400" i="1">
                            <a:effectLst/>
                            <a:latin typeface="Cambria Math" panose="02040503050406030204" pitchFamily="18" charset="0"/>
                            <a:cs typeface="Times New Roman" panose="02020603050405020304" pitchFamily="18" charset="0"/>
                          </a:rPr>
                        </m:ctrlPr>
                      </m:dPr>
                      <m:e>
                        <m:sSub>
                          <m:sSubPr>
                            <m:ctrlPr>
                              <a:rPr lang="vi-VN" sz="2400" i="1">
                                <a:effectLst/>
                                <a:latin typeface="Cambria Math" panose="02040503050406030204" pitchFamily="18" charset="0"/>
                                <a:cs typeface="Times New Roman" panose="02020603050405020304" pitchFamily="18" charset="0"/>
                              </a:rPr>
                            </m:ctrlPr>
                          </m:sSubPr>
                          <m:e>
                            <m:r>
                              <a:rPr lang="vi-VN"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vi-VN" sz="2400" i="1">
                                <a:latin typeface="Cambria Math" panose="02040503050406030204" pitchFamily="18" charset="0"/>
                                <a:ea typeface="Arial" panose="020B0604020202020204" pitchFamily="34" charset="0"/>
                                <a:cs typeface="Times New Roman" panose="02020603050405020304" pitchFamily="18" charset="0"/>
                              </a:rPr>
                              <m:t>𝑡h</m:t>
                            </m:r>
                          </m:sub>
                        </m:sSub>
                      </m:e>
                    </m:d>
                    <m:r>
                      <a:rPr lang="vi-VN" sz="2400" b="0" i="0" smtClean="0">
                        <a:effectLst/>
                        <a:latin typeface="Cambria Math" panose="02040503050406030204" pitchFamily="18" charset="0"/>
                        <a:ea typeface="Arial" panose="020B0604020202020204" pitchFamily="34" charset="0"/>
                        <a:cs typeface="Times New Roman" panose="02020603050405020304" pitchFamily="18" charset="0"/>
                      </a:rPr>
                      <m:t>: </m:t>
                    </m:r>
                  </m:oMath>
                </a14:m>
                <a:r>
                  <a:rPr lang="vi-VN" sz="2400">
                    <a:effectLst/>
                    <a:latin typeface="Times New Roman" panose="02020603050405020304" pitchFamily="18" charset="0"/>
                    <a:ea typeface="Times New Roman" panose="02020603050405020304" pitchFamily="18" charset="0"/>
                  </a:rPr>
                  <a:t>CDF của SNR tức thời</a:t>
                </a:r>
                <a:endParaRPr lang="vi-VN" sz="320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C70F82FA-4137-4B44-A888-3FAAC54F94B4}"/>
                  </a:ext>
                </a:extLst>
              </p:cNvPr>
              <p:cNvSpPr txBox="1">
                <a:spLocks noRot="1" noChangeAspect="1" noMove="1" noResize="1" noEditPoints="1" noAdjustHandles="1" noChangeArrowheads="1" noChangeShapeType="1" noTextEdit="1"/>
              </p:cNvSpPr>
              <p:nvPr/>
            </p:nvSpPr>
            <p:spPr>
              <a:xfrm>
                <a:off x="236898" y="1549621"/>
                <a:ext cx="11718204" cy="2365391"/>
              </a:xfrm>
              <a:prstGeom prst="rect">
                <a:avLst/>
              </a:prstGeom>
              <a:blipFill>
                <a:blip r:embed="rId2"/>
                <a:stretch>
                  <a:fillRect b="-3351"/>
                </a:stretch>
              </a:blipFill>
            </p:spPr>
            <p:txBody>
              <a:bodyPr/>
              <a:lstStyle/>
              <a:p>
                <a:r>
                  <a:rPr lang="vi-VN">
                    <a:noFill/>
                  </a:rPr>
                  <a:t> </a:t>
                </a:r>
              </a:p>
            </p:txBody>
          </p:sp>
        </mc:Fallback>
      </mc:AlternateContent>
      <p:sp>
        <p:nvSpPr>
          <p:cNvPr id="10" name="TextBox 9">
            <a:extLst>
              <a:ext uri="{FF2B5EF4-FFF2-40B4-BE49-F238E27FC236}">
                <a16:creationId xmlns:a16="http://schemas.microsoft.com/office/drawing/2014/main" id="{65802AE7-5D73-0185-CB38-4A384533DB0D}"/>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3. Xác suất dừng</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2" name="Google Shape;2386;p43">
            <a:extLst>
              <a:ext uri="{FF2B5EF4-FFF2-40B4-BE49-F238E27FC236}">
                <a16:creationId xmlns:a16="http://schemas.microsoft.com/office/drawing/2014/main" id="{38E76C19-325B-D6F7-7D1F-12A5A6C93840}"/>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3" name="Google Shape;2398;p43">
            <a:extLst>
              <a:ext uri="{FF2B5EF4-FFF2-40B4-BE49-F238E27FC236}">
                <a16:creationId xmlns:a16="http://schemas.microsoft.com/office/drawing/2014/main" id="{AE051CAB-4523-A0E8-2836-977B4B4BDF7A}"/>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4" name="Text 6">
            <a:extLst>
              <a:ext uri="{FF2B5EF4-FFF2-40B4-BE49-F238E27FC236}">
                <a16:creationId xmlns:a16="http://schemas.microsoft.com/office/drawing/2014/main" id="{AE386135-4122-52D6-E2EC-D38D9C051FFC}"/>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17</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11574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110728" y="6013087"/>
            <a:ext cx="12300408" cy="583750"/>
          </a:xfrm>
          <a:prstGeom prst="rect">
            <a:avLst/>
          </a:prstGeom>
          <a:noFill/>
        </p:spPr>
        <p:txBody>
          <a:bodyPr wrap="square" rtlCol="0">
            <a:spAutoFit/>
          </a:bodyPr>
          <a:lstStyle/>
          <a:p>
            <a:pPr algn="ctr">
              <a:lnSpc>
                <a:spcPct val="107000"/>
              </a:lnSpc>
              <a:spcBef>
                <a:spcPts val="200"/>
              </a:spcBef>
            </a:pPr>
            <a:r>
              <a:rPr lang="vi-VN" sz="3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 số ràng buộc can nhiễu Q_dB có sự thay đổi</a:t>
            </a:r>
            <a:endParaRPr lang="vi-VN" sz="3200" kern="10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descr="A graph with red lines and numbers&#10;&#10;Description automatically generated">
            <a:extLst>
              <a:ext uri="{FF2B5EF4-FFF2-40B4-BE49-F238E27FC236}">
                <a16:creationId xmlns:a16="http://schemas.microsoft.com/office/drawing/2014/main" id="{77AB4405-56B6-9B69-5436-40045A750C0E}"/>
              </a:ext>
            </a:extLst>
          </p:cNvPr>
          <p:cNvPicPr>
            <a:picLocks noChangeAspect="1"/>
          </p:cNvPicPr>
          <p:nvPr/>
        </p:nvPicPr>
        <p:blipFill>
          <a:blip r:embed="rId2"/>
          <a:stretch>
            <a:fillRect/>
          </a:stretch>
        </p:blipFill>
        <p:spPr>
          <a:xfrm>
            <a:off x="0" y="1069344"/>
            <a:ext cx="6229044" cy="4778006"/>
          </a:xfrm>
          <a:prstGeom prst="rect">
            <a:avLst/>
          </a:prstGeom>
        </p:spPr>
      </p:pic>
      <p:pic>
        <p:nvPicPr>
          <p:cNvPr id="7" name="Picture 6">
            <a:extLst>
              <a:ext uri="{FF2B5EF4-FFF2-40B4-BE49-F238E27FC236}">
                <a16:creationId xmlns:a16="http://schemas.microsoft.com/office/drawing/2014/main" id="{FB8F8EE5-553A-E74F-EF14-3F650FA7CCB6}"/>
              </a:ext>
            </a:extLst>
          </p:cNvPr>
          <p:cNvPicPr>
            <a:picLocks noChangeAspect="1"/>
          </p:cNvPicPr>
          <p:nvPr/>
        </p:nvPicPr>
        <p:blipFill>
          <a:blip r:embed="rId3"/>
          <a:stretch>
            <a:fillRect/>
          </a:stretch>
        </p:blipFill>
        <p:spPr>
          <a:xfrm>
            <a:off x="6229044" y="1456202"/>
            <a:ext cx="5962956" cy="3175163"/>
          </a:xfrm>
          <a:prstGeom prst="rect">
            <a:avLst/>
          </a:prstGeom>
        </p:spPr>
      </p:pic>
      <p:sp>
        <p:nvSpPr>
          <p:cNvPr id="9" name="TextBox 8">
            <a:extLst>
              <a:ext uri="{FF2B5EF4-FFF2-40B4-BE49-F238E27FC236}">
                <a16:creationId xmlns:a16="http://schemas.microsoft.com/office/drawing/2014/main" id="{932BC44E-3EB1-FD58-80EC-71310049B868}"/>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4. Mô phỏng và đánh giá</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0" name="Google Shape;2386;p43">
            <a:extLst>
              <a:ext uri="{FF2B5EF4-FFF2-40B4-BE49-F238E27FC236}">
                <a16:creationId xmlns:a16="http://schemas.microsoft.com/office/drawing/2014/main" id="{138BBADB-0C44-51F8-9ACA-FD5CE4FAC962}"/>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2398;p43">
            <a:extLst>
              <a:ext uri="{FF2B5EF4-FFF2-40B4-BE49-F238E27FC236}">
                <a16:creationId xmlns:a16="http://schemas.microsoft.com/office/drawing/2014/main" id="{66C51A7A-722A-5B56-6CCB-F7DADE1464ED}"/>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Text 6">
            <a:extLst>
              <a:ext uri="{FF2B5EF4-FFF2-40B4-BE49-F238E27FC236}">
                <a16:creationId xmlns:a16="http://schemas.microsoft.com/office/drawing/2014/main" id="{AF5DEC3B-9CF0-5C07-FF97-17A95BEABC45}"/>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18</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70893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358230" y="6104629"/>
            <a:ext cx="12300408" cy="583750"/>
          </a:xfrm>
          <a:prstGeom prst="rect">
            <a:avLst/>
          </a:prstGeom>
          <a:noFill/>
        </p:spPr>
        <p:txBody>
          <a:bodyPr wrap="square" rtlCol="0">
            <a:spAutoFit/>
          </a:bodyPr>
          <a:lstStyle/>
          <a:p>
            <a:pPr algn="ctr">
              <a:lnSpc>
                <a:spcPct val="107000"/>
              </a:lnSpc>
              <a:spcBef>
                <a:spcPts val="200"/>
              </a:spcBef>
            </a:pPr>
            <a:r>
              <a:rPr lang="vi-VN" sz="3200">
                <a:solidFill>
                  <a:srgbClr val="000000"/>
                </a:solidFill>
                <a:effectLst/>
                <a:latin typeface="Times New Roman" panose="02020603050405020304" pitchFamily="18" charset="0"/>
                <a:ea typeface="Arial" panose="020B0604020202020204" pitchFamily="34" charset="0"/>
              </a:rPr>
              <a:t>Công suất phát tối đa khả dụng tại trạm gốc có sự thay đổi</a:t>
            </a:r>
            <a:endParaRPr lang="vi-VN" sz="4000" b="1" kern="10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graph with numbers and lines&#10;&#10;Description automatically generated">
            <a:extLst>
              <a:ext uri="{FF2B5EF4-FFF2-40B4-BE49-F238E27FC236}">
                <a16:creationId xmlns:a16="http://schemas.microsoft.com/office/drawing/2014/main" id="{DD6F84AD-857F-22C4-CAB1-FA2F766BF0D5}"/>
              </a:ext>
            </a:extLst>
          </p:cNvPr>
          <p:cNvPicPr>
            <a:picLocks noChangeAspect="1"/>
          </p:cNvPicPr>
          <p:nvPr/>
        </p:nvPicPr>
        <p:blipFill>
          <a:blip r:embed="rId2"/>
          <a:stretch>
            <a:fillRect/>
          </a:stretch>
        </p:blipFill>
        <p:spPr>
          <a:xfrm>
            <a:off x="-1" y="995722"/>
            <a:ext cx="6469281" cy="5062915"/>
          </a:xfrm>
          <a:prstGeom prst="rect">
            <a:avLst/>
          </a:prstGeom>
        </p:spPr>
      </p:pic>
      <p:pic>
        <p:nvPicPr>
          <p:cNvPr id="7" name="Picture 6">
            <a:extLst>
              <a:ext uri="{FF2B5EF4-FFF2-40B4-BE49-F238E27FC236}">
                <a16:creationId xmlns:a16="http://schemas.microsoft.com/office/drawing/2014/main" id="{3F5D0FE9-9755-F4B8-C51F-B0B3A84ED6FE}"/>
              </a:ext>
            </a:extLst>
          </p:cNvPr>
          <p:cNvPicPr>
            <a:picLocks noChangeAspect="1"/>
          </p:cNvPicPr>
          <p:nvPr/>
        </p:nvPicPr>
        <p:blipFill>
          <a:blip r:embed="rId3"/>
          <a:stretch>
            <a:fillRect/>
          </a:stretch>
        </p:blipFill>
        <p:spPr>
          <a:xfrm>
            <a:off x="6470200" y="1359990"/>
            <a:ext cx="5721800" cy="3326310"/>
          </a:xfrm>
          <a:prstGeom prst="rect">
            <a:avLst/>
          </a:prstGeom>
        </p:spPr>
      </p:pic>
      <p:sp>
        <p:nvSpPr>
          <p:cNvPr id="9" name="TextBox 8">
            <a:extLst>
              <a:ext uri="{FF2B5EF4-FFF2-40B4-BE49-F238E27FC236}">
                <a16:creationId xmlns:a16="http://schemas.microsoft.com/office/drawing/2014/main" id="{F030EB44-6846-3D2B-FB61-95B1FBC61CCB}"/>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4. Mô phỏng và đánh giá</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0" name="Google Shape;2386;p43">
            <a:extLst>
              <a:ext uri="{FF2B5EF4-FFF2-40B4-BE49-F238E27FC236}">
                <a16:creationId xmlns:a16="http://schemas.microsoft.com/office/drawing/2014/main" id="{F3C4592E-79B2-B143-94C6-26BD7EA446F9}"/>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2398;p43">
            <a:extLst>
              <a:ext uri="{FF2B5EF4-FFF2-40B4-BE49-F238E27FC236}">
                <a16:creationId xmlns:a16="http://schemas.microsoft.com/office/drawing/2014/main" id="{64CD07DB-7517-D9B8-57C2-0A96CE59CA1B}"/>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Text 6">
            <a:extLst>
              <a:ext uri="{FF2B5EF4-FFF2-40B4-BE49-F238E27FC236}">
                <a16:creationId xmlns:a16="http://schemas.microsoft.com/office/drawing/2014/main" id="{26D00920-9551-662E-3F57-E2E830D3C8D0}"/>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19</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84835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Picture 2" descr="Dịch vụ Internet vệ tinh: Xu hướng và cơ hội cho Việt Nam">
            <a:extLst>
              <a:ext uri="{FF2B5EF4-FFF2-40B4-BE49-F238E27FC236}">
                <a16:creationId xmlns:a16="http://schemas.microsoft.com/office/drawing/2014/main" id="{B16A70F9-EDF3-715C-3C0A-D72B827204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4352765" cy="6857999"/>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3E81C66F-D513-B33E-AE7C-CE970C172649}"/>
              </a:ext>
            </a:extLst>
          </p:cNvPr>
          <p:cNvSpPr txBox="1"/>
          <p:nvPr/>
        </p:nvSpPr>
        <p:spPr>
          <a:xfrm>
            <a:off x="5596428" y="80810"/>
            <a:ext cx="4989896" cy="830997"/>
          </a:xfrm>
          <a:prstGeom prst="rect">
            <a:avLst/>
          </a:prstGeom>
          <a:noFill/>
        </p:spPr>
        <p:txBody>
          <a:bodyPr wrap="square" rtlCol="0" anchor="ctr">
            <a:spAutoFit/>
          </a:bodyPr>
          <a:lstStyle/>
          <a:p>
            <a:pPr marL="0" marR="0" lvl="0" indent="0" algn="ctr" defTabSz="914400" rtl="0" eaLnBrk="1" fontAlgn="auto" latinLnBrk="0" hangingPunct="1">
              <a:spcBef>
                <a:spcPts val="0"/>
              </a:spcBef>
              <a:spcAft>
                <a:spcPts val="600"/>
              </a:spcAft>
              <a:buClrTx/>
              <a:buSzTx/>
              <a:buFontTx/>
              <a:buNone/>
              <a:tabLst/>
              <a:defRPr/>
            </a:pPr>
            <a:r>
              <a:rPr lang="en-US" altLang="ko-KR" sz="4800" b="1">
                <a:latin typeface="DT Phudu Black" pitchFamily="50" charset="-93"/>
                <a:cs typeface="DT Phudu Black" pitchFamily="50" charset="-93"/>
              </a:rPr>
              <a:t>BỐ CỤC</a:t>
            </a:r>
            <a:endParaRPr kumimoji="0" lang="ko-KR" altLang="en-US" sz="4800" b="1" i="0" u="none" strike="noStrike" kern="1200" cap="none" spc="0" normalizeH="0" baseline="0" noProof="0">
              <a:ln>
                <a:noFill/>
              </a:ln>
              <a:effectLst/>
              <a:uLnTx/>
              <a:uFillTx/>
              <a:latin typeface="DT Phudu Black" pitchFamily="50" charset="-93"/>
              <a:cs typeface="DT Phudu Black" pitchFamily="50" charset="-93"/>
            </a:endParaRPr>
          </a:p>
        </p:txBody>
      </p:sp>
      <p:sp>
        <p:nvSpPr>
          <p:cNvPr id="143" name="Shape 5">
            <a:extLst>
              <a:ext uri="{FF2B5EF4-FFF2-40B4-BE49-F238E27FC236}">
                <a16:creationId xmlns:a16="http://schemas.microsoft.com/office/drawing/2014/main" id="{32596E82-3A94-D846-917F-D98CFAAB6F36}"/>
              </a:ext>
            </a:extLst>
          </p:cNvPr>
          <p:cNvSpPr/>
          <p:nvPr/>
        </p:nvSpPr>
        <p:spPr>
          <a:xfrm>
            <a:off x="8568038" y="1097130"/>
            <a:ext cx="47875" cy="5527845"/>
          </a:xfrm>
          <a:prstGeom prst="rect">
            <a:avLst/>
          </a:prstGeom>
          <a:solidFill>
            <a:srgbClr val="494950"/>
          </a:solidFill>
          <a:ln/>
        </p:spPr>
        <p:txBody>
          <a:bodyPr/>
          <a:lstStyle/>
          <a:p>
            <a:endParaRPr lang="vi-VN"/>
          </a:p>
        </p:txBody>
      </p:sp>
      <p:sp>
        <p:nvSpPr>
          <p:cNvPr id="144" name="Shape 6">
            <a:extLst>
              <a:ext uri="{FF2B5EF4-FFF2-40B4-BE49-F238E27FC236}">
                <a16:creationId xmlns:a16="http://schemas.microsoft.com/office/drawing/2014/main" id="{F54AF714-188B-84C9-86D7-499FB707343E}"/>
              </a:ext>
            </a:extLst>
          </p:cNvPr>
          <p:cNvSpPr/>
          <p:nvPr/>
        </p:nvSpPr>
        <p:spPr>
          <a:xfrm>
            <a:off x="8772512" y="1569362"/>
            <a:ext cx="709374" cy="40481"/>
          </a:xfrm>
          <a:prstGeom prst="rect">
            <a:avLst/>
          </a:prstGeom>
          <a:solidFill>
            <a:srgbClr val="494950"/>
          </a:solidFill>
          <a:ln/>
        </p:spPr>
        <p:txBody>
          <a:bodyPr/>
          <a:lstStyle/>
          <a:p>
            <a:endParaRPr lang="vi-VN"/>
          </a:p>
        </p:txBody>
      </p:sp>
      <p:sp>
        <p:nvSpPr>
          <p:cNvPr id="145" name="Shape 7">
            <a:extLst>
              <a:ext uri="{FF2B5EF4-FFF2-40B4-BE49-F238E27FC236}">
                <a16:creationId xmlns:a16="http://schemas.microsoft.com/office/drawing/2014/main" id="{3A8A11CD-C417-1CC4-A2C4-F7434D70575E}"/>
              </a:ext>
            </a:extLst>
          </p:cNvPr>
          <p:cNvSpPr/>
          <p:nvPr/>
        </p:nvSpPr>
        <p:spPr>
          <a:xfrm>
            <a:off x="8426780" y="1402110"/>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46" name="Text 8">
            <a:extLst>
              <a:ext uri="{FF2B5EF4-FFF2-40B4-BE49-F238E27FC236}">
                <a16:creationId xmlns:a16="http://schemas.microsoft.com/office/drawing/2014/main" id="{71EFE1F3-A03A-9E36-FE99-081F6C324CA9}"/>
              </a:ext>
            </a:extLst>
          </p:cNvPr>
          <p:cNvSpPr/>
          <p:nvPr/>
        </p:nvSpPr>
        <p:spPr>
          <a:xfrm>
            <a:off x="9481885" y="1344349"/>
            <a:ext cx="2432090" cy="379928"/>
          </a:xfrm>
          <a:prstGeom prst="rect">
            <a:avLst/>
          </a:prstGeom>
          <a:noFill/>
          <a:ln/>
        </p:spPr>
        <p:txBody>
          <a:bodyPr wrap="none" rtlCol="0" anchor="t"/>
          <a:lstStyle/>
          <a:p>
            <a:pPr marL="0" indent="0" algn="l">
              <a:lnSpc>
                <a:spcPts val="2992"/>
              </a:lnSpc>
              <a:spcAft>
                <a:spcPts val="600"/>
              </a:spcAft>
              <a:buNone/>
            </a:pPr>
            <a:r>
              <a:rPr lang="en-US" sz="3200" err="1">
                <a:latin typeface="Roboto" panose="02000000000000000000" pitchFamily="2" charset="0"/>
                <a:ea typeface="Roboto" panose="02000000000000000000" pitchFamily="2" charset="0"/>
                <a:cs typeface="Roboto" panose="02000000000000000000" pitchFamily="2" charset="0"/>
              </a:rPr>
              <a:t>Tổng</a:t>
            </a:r>
            <a:r>
              <a:rPr lang="en-US" sz="3200">
                <a:latin typeface="Roboto" panose="02000000000000000000" pitchFamily="2" charset="0"/>
                <a:ea typeface="Roboto" panose="02000000000000000000" pitchFamily="2" charset="0"/>
                <a:cs typeface="Roboto" panose="02000000000000000000" pitchFamily="2" charset="0"/>
              </a:rPr>
              <a:t> </a:t>
            </a:r>
            <a:r>
              <a:rPr lang="en-US" sz="3200" err="1">
                <a:latin typeface="Roboto" panose="02000000000000000000" pitchFamily="2" charset="0"/>
                <a:ea typeface="Roboto" panose="02000000000000000000" pitchFamily="2" charset="0"/>
                <a:cs typeface="Roboto" panose="02000000000000000000" pitchFamily="2" charset="0"/>
              </a:rPr>
              <a:t>quan</a:t>
            </a:r>
            <a:endParaRPr lang="en-US" sz="3200">
              <a:latin typeface="Roboto" panose="02000000000000000000" pitchFamily="2" charset="0"/>
              <a:ea typeface="Roboto" panose="02000000000000000000" pitchFamily="2" charset="0"/>
              <a:cs typeface="Roboto" panose="02000000000000000000" pitchFamily="2" charset="0"/>
            </a:endParaRPr>
          </a:p>
        </p:txBody>
      </p:sp>
      <p:sp>
        <p:nvSpPr>
          <p:cNvPr id="147" name="Shape 10">
            <a:extLst>
              <a:ext uri="{FF2B5EF4-FFF2-40B4-BE49-F238E27FC236}">
                <a16:creationId xmlns:a16="http://schemas.microsoft.com/office/drawing/2014/main" id="{383DAD35-F445-3123-2707-187B6AD38D8F}"/>
              </a:ext>
            </a:extLst>
          </p:cNvPr>
          <p:cNvSpPr/>
          <p:nvPr/>
        </p:nvSpPr>
        <p:spPr>
          <a:xfrm>
            <a:off x="7739725" y="2503638"/>
            <a:ext cx="709374" cy="40481"/>
          </a:xfrm>
          <a:prstGeom prst="rect">
            <a:avLst/>
          </a:prstGeom>
          <a:solidFill>
            <a:srgbClr val="494950"/>
          </a:solidFill>
          <a:ln/>
        </p:spPr>
        <p:txBody>
          <a:bodyPr/>
          <a:lstStyle/>
          <a:p>
            <a:endParaRPr lang="vi-VN"/>
          </a:p>
        </p:txBody>
      </p:sp>
      <p:sp>
        <p:nvSpPr>
          <p:cNvPr id="148" name="Shape 11">
            <a:extLst>
              <a:ext uri="{FF2B5EF4-FFF2-40B4-BE49-F238E27FC236}">
                <a16:creationId xmlns:a16="http://schemas.microsoft.com/office/drawing/2014/main" id="{B5A0AB08-AE70-894B-6E9C-2E0D31CC7A8B}"/>
              </a:ext>
            </a:extLst>
          </p:cNvPr>
          <p:cNvSpPr/>
          <p:nvPr/>
        </p:nvSpPr>
        <p:spPr>
          <a:xfrm>
            <a:off x="8425383" y="2314967"/>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49" name="Shape 14">
            <a:extLst>
              <a:ext uri="{FF2B5EF4-FFF2-40B4-BE49-F238E27FC236}">
                <a16:creationId xmlns:a16="http://schemas.microsoft.com/office/drawing/2014/main" id="{7A614860-149B-CE5F-FEC0-3E9EF5E9C886}"/>
              </a:ext>
            </a:extLst>
          </p:cNvPr>
          <p:cNvSpPr/>
          <p:nvPr/>
        </p:nvSpPr>
        <p:spPr>
          <a:xfrm>
            <a:off x="8772512" y="3353328"/>
            <a:ext cx="709374" cy="40481"/>
          </a:xfrm>
          <a:prstGeom prst="rect">
            <a:avLst/>
          </a:prstGeom>
          <a:solidFill>
            <a:srgbClr val="494950"/>
          </a:solidFill>
          <a:ln/>
        </p:spPr>
        <p:txBody>
          <a:bodyPr/>
          <a:lstStyle/>
          <a:p>
            <a:endParaRPr lang="vi-VN"/>
          </a:p>
        </p:txBody>
      </p:sp>
      <p:sp>
        <p:nvSpPr>
          <p:cNvPr id="150" name="Shape 15">
            <a:extLst>
              <a:ext uri="{FF2B5EF4-FFF2-40B4-BE49-F238E27FC236}">
                <a16:creationId xmlns:a16="http://schemas.microsoft.com/office/drawing/2014/main" id="{559224B9-12C0-698F-F0D7-F5DE91025CD1}"/>
              </a:ext>
            </a:extLst>
          </p:cNvPr>
          <p:cNvSpPr/>
          <p:nvPr/>
        </p:nvSpPr>
        <p:spPr>
          <a:xfrm>
            <a:off x="8417821" y="3186051"/>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51" name="Text 16">
            <a:extLst>
              <a:ext uri="{FF2B5EF4-FFF2-40B4-BE49-F238E27FC236}">
                <a16:creationId xmlns:a16="http://schemas.microsoft.com/office/drawing/2014/main" id="{0F7BC1A7-D6ED-D78E-8D8B-6D933BB16CD0}"/>
              </a:ext>
            </a:extLst>
          </p:cNvPr>
          <p:cNvSpPr/>
          <p:nvPr/>
        </p:nvSpPr>
        <p:spPr>
          <a:xfrm>
            <a:off x="4471705" y="2025790"/>
            <a:ext cx="3294208" cy="758767"/>
          </a:xfrm>
          <a:prstGeom prst="rect">
            <a:avLst/>
          </a:prstGeom>
          <a:noFill/>
          <a:ln/>
        </p:spPr>
        <p:txBody>
          <a:bodyPr wrap="none" rtlCol="0" anchor="t"/>
          <a:lstStyle/>
          <a:p>
            <a:pPr marL="0" indent="0" algn="ctr">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Mô hình hệ thống</a:t>
            </a:r>
          </a:p>
          <a:p>
            <a:pPr marL="0" indent="0" algn="ctr">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và mô hình kênh</a:t>
            </a:r>
          </a:p>
        </p:txBody>
      </p:sp>
      <p:sp>
        <p:nvSpPr>
          <p:cNvPr id="152" name="Shape 18">
            <a:extLst>
              <a:ext uri="{FF2B5EF4-FFF2-40B4-BE49-F238E27FC236}">
                <a16:creationId xmlns:a16="http://schemas.microsoft.com/office/drawing/2014/main" id="{C7C2D508-1461-A152-5B95-9683A1075459}"/>
              </a:ext>
            </a:extLst>
          </p:cNvPr>
          <p:cNvSpPr/>
          <p:nvPr/>
        </p:nvSpPr>
        <p:spPr>
          <a:xfrm>
            <a:off x="7759594" y="4303968"/>
            <a:ext cx="709374" cy="40481"/>
          </a:xfrm>
          <a:prstGeom prst="rect">
            <a:avLst/>
          </a:prstGeom>
          <a:solidFill>
            <a:srgbClr val="494950"/>
          </a:solidFill>
          <a:ln/>
        </p:spPr>
        <p:txBody>
          <a:bodyPr/>
          <a:lstStyle/>
          <a:p>
            <a:endParaRPr lang="vi-VN"/>
          </a:p>
        </p:txBody>
      </p:sp>
      <p:sp>
        <p:nvSpPr>
          <p:cNvPr id="153" name="Shape 19">
            <a:extLst>
              <a:ext uri="{FF2B5EF4-FFF2-40B4-BE49-F238E27FC236}">
                <a16:creationId xmlns:a16="http://schemas.microsoft.com/office/drawing/2014/main" id="{CCBCB46C-C8A7-403C-DC26-6214C67A7498}"/>
              </a:ext>
            </a:extLst>
          </p:cNvPr>
          <p:cNvSpPr/>
          <p:nvPr/>
        </p:nvSpPr>
        <p:spPr>
          <a:xfrm>
            <a:off x="8426780" y="4144954"/>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54" name="Text 20">
            <a:extLst>
              <a:ext uri="{FF2B5EF4-FFF2-40B4-BE49-F238E27FC236}">
                <a16:creationId xmlns:a16="http://schemas.microsoft.com/office/drawing/2014/main" id="{A8EB9299-1185-5611-7BF9-65A549931BC1}"/>
              </a:ext>
            </a:extLst>
          </p:cNvPr>
          <p:cNvSpPr/>
          <p:nvPr/>
        </p:nvSpPr>
        <p:spPr>
          <a:xfrm>
            <a:off x="9481885" y="3173430"/>
            <a:ext cx="2710111" cy="379928"/>
          </a:xfrm>
          <a:prstGeom prst="rect">
            <a:avLst/>
          </a:prstGeom>
          <a:noFill/>
          <a:ln/>
        </p:spPr>
        <p:txBody>
          <a:bodyPr wrap="none" rtlCol="0" anchor="t"/>
          <a:lstStyle/>
          <a:p>
            <a:pPr marL="0" indent="0">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Xác suất dừng</a:t>
            </a:r>
          </a:p>
        </p:txBody>
      </p:sp>
      <p:sp>
        <p:nvSpPr>
          <p:cNvPr id="155" name="Shape 19">
            <a:extLst>
              <a:ext uri="{FF2B5EF4-FFF2-40B4-BE49-F238E27FC236}">
                <a16:creationId xmlns:a16="http://schemas.microsoft.com/office/drawing/2014/main" id="{6E8CE64F-C3C0-14FC-50FA-82E64DDEF45B}"/>
              </a:ext>
            </a:extLst>
          </p:cNvPr>
          <p:cNvSpPr/>
          <p:nvPr/>
        </p:nvSpPr>
        <p:spPr>
          <a:xfrm>
            <a:off x="8417825" y="5133399"/>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56" name="Shape 14">
            <a:extLst>
              <a:ext uri="{FF2B5EF4-FFF2-40B4-BE49-F238E27FC236}">
                <a16:creationId xmlns:a16="http://schemas.microsoft.com/office/drawing/2014/main" id="{638D4E14-128E-C270-5D80-969A6CA82AB5}"/>
              </a:ext>
            </a:extLst>
          </p:cNvPr>
          <p:cNvSpPr/>
          <p:nvPr/>
        </p:nvSpPr>
        <p:spPr>
          <a:xfrm>
            <a:off x="8774379" y="5272212"/>
            <a:ext cx="709374" cy="40481"/>
          </a:xfrm>
          <a:prstGeom prst="rect">
            <a:avLst/>
          </a:prstGeom>
          <a:solidFill>
            <a:srgbClr val="494950"/>
          </a:solidFill>
          <a:ln/>
        </p:spPr>
        <p:txBody>
          <a:bodyPr/>
          <a:lstStyle/>
          <a:p>
            <a:endParaRPr lang="vi-VN"/>
          </a:p>
        </p:txBody>
      </p:sp>
      <p:sp>
        <p:nvSpPr>
          <p:cNvPr id="157" name="Text 16">
            <a:extLst>
              <a:ext uri="{FF2B5EF4-FFF2-40B4-BE49-F238E27FC236}">
                <a16:creationId xmlns:a16="http://schemas.microsoft.com/office/drawing/2014/main" id="{5E54209F-4C04-3196-03BC-A898DFBE2496}"/>
              </a:ext>
            </a:extLst>
          </p:cNvPr>
          <p:cNvSpPr/>
          <p:nvPr/>
        </p:nvSpPr>
        <p:spPr>
          <a:xfrm>
            <a:off x="5449522" y="4135911"/>
            <a:ext cx="2284379" cy="825440"/>
          </a:xfrm>
          <a:prstGeom prst="rect">
            <a:avLst/>
          </a:prstGeom>
          <a:noFill/>
          <a:ln/>
        </p:spPr>
        <p:txBody>
          <a:bodyPr wrap="none" rtlCol="0" anchor="t"/>
          <a:lstStyle/>
          <a:p>
            <a:pPr marL="0" indent="0" algn="r">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Mô phỏng </a:t>
            </a:r>
          </a:p>
          <a:p>
            <a:pPr marL="0" indent="0" algn="r">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và đánh giá</a:t>
            </a:r>
          </a:p>
        </p:txBody>
      </p:sp>
      <p:sp>
        <p:nvSpPr>
          <p:cNvPr id="158" name="Shape 19">
            <a:extLst>
              <a:ext uri="{FF2B5EF4-FFF2-40B4-BE49-F238E27FC236}">
                <a16:creationId xmlns:a16="http://schemas.microsoft.com/office/drawing/2014/main" id="{3D0CC77E-4504-936D-05CD-256F34EF9F7D}"/>
              </a:ext>
            </a:extLst>
          </p:cNvPr>
          <p:cNvSpPr/>
          <p:nvPr/>
        </p:nvSpPr>
        <p:spPr>
          <a:xfrm>
            <a:off x="8419800" y="6086449"/>
            <a:ext cx="354687" cy="354687"/>
          </a:xfrm>
          <a:prstGeom prst="roundRect">
            <a:avLst>
              <a:gd name="adj" fmla="val 25715"/>
            </a:avLst>
          </a:prstGeom>
          <a:solidFill>
            <a:srgbClr val="3D3D42"/>
          </a:solidFill>
          <a:ln w="12621">
            <a:solidFill>
              <a:srgbClr val="494950"/>
            </a:solidFill>
            <a:prstDash val="solid"/>
          </a:ln>
        </p:spPr>
        <p:txBody>
          <a:bodyPr/>
          <a:lstStyle/>
          <a:p>
            <a:endParaRPr lang="vi-VN">
              <a:solidFill>
                <a:schemeClr val="bg1"/>
              </a:solidFill>
            </a:endParaRPr>
          </a:p>
        </p:txBody>
      </p:sp>
      <p:sp>
        <p:nvSpPr>
          <p:cNvPr id="159" name="Shape 18">
            <a:extLst>
              <a:ext uri="{FF2B5EF4-FFF2-40B4-BE49-F238E27FC236}">
                <a16:creationId xmlns:a16="http://schemas.microsoft.com/office/drawing/2014/main" id="{E9CF15D2-9478-9501-7CA2-BAF9BD21098E}"/>
              </a:ext>
            </a:extLst>
          </p:cNvPr>
          <p:cNvSpPr/>
          <p:nvPr/>
        </p:nvSpPr>
        <p:spPr>
          <a:xfrm>
            <a:off x="7704732" y="6223311"/>
            <a:ext cx="709374" cy="40481"/>
          </a:xfrm>
          <a:prstGeom prst="rect">
            <a:avLst/>
          </a:prstGeom>
          <a:solidFill>
            <a:srgbClr val="494950"/>
          </a:solidFill>
          <a:ln/>
        </p:spPr>
        <p:txBody>
          <a:bodyPr/>
          <a:lstStyle/>
          <a:p>
            <a:endParaRPr lang="vi-VN"/>
          </a:p>
        </p:txBody>
      </p:sp>
      <p:sp>
        <p:nvSpPr>
          <p:cNvPr id="160" name="Text 20">
            <a:extLst>
              <a:ext uri="{FF2B5EF4-FFF2-40B4-BE49-F238E27FC236}">
                <a16:creationId xmlns:a16="http://schemas.microsoft.com/office/drawing/2014/main" id="{FE580BE9-1813-DACE-18F0-21E44938D1AA}"/>
              </a:ext>
            </a:extLst>
          </p:cNvPr>
          <p:cNvSpPr/>
          <p:nvPr/>
        </p:nvSpPr>
        <p:spPr>
          <a:xfrm>
            <a:off x="8639449" y="5089652"/>
            <a:ext cx="2432090" cy="379928"/>
          </a:xfrm>
          <a:prstGeom prst="rect">
            <a:avLst/>
          </a:prstGeom>
          <a:noFill/>
          <a:ln/>
        </p:spPr>
        <p:txBody>
          <a:bodyPr wrap="none" rtlCol="0" anchor="t"/>
          <a:lstStyle/>
          <a:p>
            <a:pPr marL="0" indent="0" algn="r">
              <a:lnSpc>
                <a:spcPts val="2992"/>
              </a:lnSpc>
              <a:spcAft>
                <a:spcPts val="600"/>
              </a:spcAft>
              <a:buNone/>
            </a:pPr>
            <a:r>
              <a:rPr lang="en-US" sz="3200" err="1">
                <a:latin typeface="Roboto" panose="02000000000000000000" pitchFamily="2" charset="0"/>
                <a:ea typeface="Roboto" panose="02000000000000000000" pitchFamily="2" charset="0"/>
                <a:cs typeface="Roboto" panose="02000000000000000000" pitchFamily="2" charset="0"/>
              </a:rPr>
              <a:t>Kết</a:t>
            </a:r>
            <a:r>
              <a:rPr lang="en-US" sz="3200">
                <a:latin typeface="Roboto" panose="02000000000000000000" pitchFamily="2" charset="0"/>
                <a:ea typeface="Roboto" panose="02000000000000000000" pitchFamily="2" charset="0"/>
                <a:cs typeface="Roboto" panose="02000000000000000000" pitchFamily="2" charset="0"/>
              </a:rPr>
              <a:t> </a:t>
            </a:r>
            <a:r>
              <a:rPr lang="en-US" sz="3200" err="1">
                <a:latin typeface="Roboto" panose="02000000000000000000" pitchFamily="2" charset="0"/>
                <a:ea typeface="Roboto" panose="02000000000000000000" pitchFamily="2" charset="0"/>
                <a:cs typeface="Roboto" panose="02000000000000000000" pitchFamily="2" charset="0"/>
              </a:rPr>
              <a:t>luận</a:t>
            </a:r>
            <a:endParaRPr lang="en-US" sz="3200">
              <a:latin typeface="Roboto" panose="02000000000000000000" pitchFamily="2" charset="0"/>
              <a:ea typeface="Roboto" panose="02000000000000000000" pitchFamily="2" charset="0"/>
              <a:cs typeface="Roboto" panose="02000000000000000000" pitchFamily="2" charset="0"/>
            </a:endParaRPr>
          </a:p>
        </p:txBody>
      </p:sp>
      <p:sp>
        <p:nvSpPr>
          <p:cNvPr id="161" name="TextBox 160">
            <a:extLst>
              <a:ext uri="{FF2B5EF4-FFF2-40B4-BE49-F238E27FC236}">
                <a16:creationId xmlns:a16="http://schemas.microsoft.com/office/drawing/2014/main" id="{82B089D7-D491-415F-3CB9-282CD851C2C3}"/>
              </a:ext>
            </a:extLst>
          </p:cNvPr>
          <p:cNvSpPr txBox="1"/>
          <p:nvPr/>
        </p:nvSpPr>
        <p:spPr>
          <a:xfrm>
            <a:off x="8401841" y="1309175"/>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1</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2" name="TextBox 161">
            <a:extLst>
              <a:ext uri="{FF2B5EF4-FFF2-40B4-BE49-F238E27FC236}">
                <a16:creationId xmlns:a16="http://schemas.microsoft.com/office/drawing/2014/main" id="{63C0B7E5-E57A-EB3E-5628-181C47407B62}"/>
              </a:ext>
            </a:extLst>
          </p:cNvPr>
          <p:cNvSpPr txBox="1"/>
          <p:nvPr/>
        </p:nvSpPr>
        <p:spPr>
          <a:xfrm>
            <a:off x="8414106" y="2218227"/>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2</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3" name="TextBox 162">
            <a:extLst>
              <a:ext uri="{FF2B5EF4-FFF2-40B4-BE49-F238E27FC236}">
                <a16:creationId xmlns:a16="http://schemas.microsoft.com/office/drawing/2014/main" id="{140470B9-35B4-474F-C4C3-F06583414420}"/>
              </a:ext>
            </a:extLst>
          </p:cNvPr>
          <p:cNvSpPr txBox="1"/>
          <p:nvPr/>
        </p:nvSpPr>
        <p:spPr>
          <a:xfrm>
            <a:off x="8397575" y="3116717"/>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3</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4" name="TextBox 163">
            <a:extLst>
              <a:ext uri="{FF2B5EF4-FFF2-40B4-BE49-F238E27FC236}">
                <a16:creationId xmlns:a16="http://schemas.microsoft.com/office/drawing/2014/main" id="{CB6B6DB0-D7F6-B8CE-D448-E05FA8C86588}"/>
              </a:ext>
            </a:extLst>
          </p:cNvPr>
          <p:cNvSpPr txBox="1"/>
          <p:nvPr/>
        </p:nvSpPr>
        <p:spPr>
          <a:xfrm>
            <a:off x="8417820" y="4052707"/>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4</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5" name="TextBox 164">
            <a:extLst>
              <a:ext uri="{FF2B5EF4-FFF2-40B4-BE49-F238E27FC236}">
                <a16:creationId xmlns:a16="http://schemas.microsoft.com/office/drawing/2014/main" id="{C00E16F4-E0EA-321E-5A01-969C4D84FBDD}"/>
              </a:ext>
            </a:extLst>
          </p:cNvPr>
          <p:cNvSpPr txBox="1"/>
          <p:nvPr/>
        </p:nvSpPr>
        <p:spPr>
          <a:xfrm>
            <a:off x="8409404" y="5043731"/>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5</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6" name="TextBox 165">
            <a:extLst>
              <a:ext uri="{FF2B5EF4-FFF2-40B4-BE49-F238E27FC236}">
                <a16:creationId xmlns:a16="http://schemas.microsoft.com/office/drawing/2014/main" id="{A84D2BA0-CB31-A9F2-DE9E-C20199D37FA2}"/>
              </a:ext>
            </a:extLst>
          </p:cNvPr>
          <p:cNvSpPr txBox="1"/>
          <p:nvPr/>
        </p:nvSpPr>
        <p:spPr>
          <a:xfrm>
            <a:off x="8401841" y="6007584"/>
            <a:ext cx="386644" cy="523220"/>
          </a:xfrm>
          <a:prstGeom prst="rect">
            <a:avLst/>
          </a:prstGeom>
          <a:noFill/>
        </p:spPr>
        <p:txBody>
          <a:bodyPr wrap="none" rtlCol="0">
            <a:spAutoFit/>
          </a:bodyPr>
          <a:lstStyle/>
          <a:p>
            <a:pPr>
              <a:spcAft>
                <a:spcPts val="600"/>
              </a:spcAft>
            </a:pPr>
            <a:r>
              <a:rPr lang="en-US" sz="2800">
                <a:solidFill>
                  <a:schemeClr val="bg1"/>
                </a:solidFill>
                <a:latin typeface="Roboto" panose="02000000000000000000" pitchFamily="2" charset="0"/>
                <a:ea typeface="Roboto" panose="02000000000000000000" pitchFamily="2" charset="0"/>
                <a:cs typeface="Roboto" panose="02000000000000000000" pitchFamily="2" charset="0"/>
              </a:rPr>
              <a:t>6</a:t>
            </a:r>
            <a:endParaRPr lang="vi-VN" sz="280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67" name="Text 20">
            <a:extLst>
              <a:ext uri="{FF2B5EF4-FFF2-40B4-BE49-F238E27FC236}">
                <a16:creationId xmlns:a16="http://schemas.microsoft.com/office/drawing/2014/main" id="{F237BB15-FD49-132B-2F24-97A727A30ADE}"/>
              </a:ext>
            </a:extLst>
          </p:cNvPr>
          <p:cNvSpPr/>
          <p:nvPr/>
        </p:nvSpPr>
        <p:spPr>
          <a:xfrm>
            <a:off x="5307635" y="6007584"/>
            <a:ext cx="2432090" cy="379928"/>
          </a:xfrm>
          <a:prstGeom prst="rect">
            <a:avLst/>
          </a:prstGeom>
          <a:noFill/>
          <a:ln/>
        </p:spPr>
        <p:txBody>
          <a:bodyPr wrap="none" rtlCol="0" anchor="t"/>
          <a:lstStyle/>
          <a:p>
            <a:pPr marL="0" indent="0" algn="r">
              <a:lnSpc>
                <a:spcPts val="2992"/>
              </a:lnSpc>
              <a:spcAft>
                <a:spcPts val="600"/>
              </a:spcAft>
              <a:buNone/>
            </a:pPr>
            <a:r>
              <a:rPr lang="en-US" sz="3200">
                <a:latin typeface="Roboto" panose="02000000000000000000" pitchFamily="2" charset="0"/>
                <a:ea typeface="Roboto" panose="02000000000000000000" pitchFamily="2" charset="0"/>
                <a:cs typeface="Roboto" panose="02000000000000000000" pitchFamily="2" charset="0"/>
              </a:rPr>
              <a:t>Tài liệu tham khảo</a:t>
            </a:r>
          </a:p>
        </p:txBody>
      </p:sp>
      <p:sp>
        <p:nvSpPr>
          <p:cNvPr id="171" name="Google Shape;2386;p43">
            <a:extLst>
              <a:ext uri="{FF2B5EF4-FFF2-40B4-BE49-F238E27FC236}">
                <a16:creationId xmlns:a16="http://schemas.microsoft.com/office/drawing/2014/main" id="{219D3DF7-DC62-609A-A698-C453FBE0E22E}"/>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72" name="Google Shape;2398;p43">
            <a:extLst>
              <a:ext uri="{FF2B5EF4-FFF2-40B4-BE49-F238E27FC236}">
                <a16:creationId xmlns:a16="http://schemas.microsoft.com/office/drawing/2014/main" id="{9F12F287-E17B-EBE5-ED2F-BAB81E18B5D0}"/>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73" name="Text 6">
            <a:extLst>
              <a:ext uri="{FF2B5EF4-FFF2-40B4-BE49-F238E27FC236}">
                <a16:creationId xmlns:a16="http://schemas.microsoft.com/office/drawing/2014/main" id="{66E7106D-41CA-24F6-E9E7-46D97A076471}"/>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2</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40130902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108408" y="6140035"/>
            <a:ext cx="12300408" cy="583750"/>
          </a:xfrm>
          <a:prstGeom prst="rect">
            <a:avLst/>
          </a:prstGeom>
          <a:noFill/>
        </p:spPr>
        <p:txBody>
          <a:bodyPr wrap="square" rtlCol="0">
            <a:spAutoFit/>
          </a:bodyPr>
          <a:lstStyle/>
          <a:p>
            <a:pPr algn="ctr">
              <a:lnSpc>
                <a:spcPct val="107000"/>
              </a:lnSpc>
              <a:spcBef>
                <a:spcPts val="200"/>
              </a:spcBef>
            </a:pPr>
            <a:r>
              <a:rPr lang="vi-VN" sz="3200">
                <a:solidFill>
                  <a:srgbClr val="000000"/>
                </a:solidFill>
                <a:effectLst/>
                <a:latin typeface="Times New Roman" panose="02020603050405020304" pitchFamily="18" charset="0"/>
                <a:ea typeface="Arial" panose="020B0604020202020204" pitchFamily="34" charset="0"/>
              </a:rPr>
              <a:t>Khoảng cách của vệ tinh đến người dùng thứ nhất (SD</a:t>
            </a:r>
            <a:r>
              <a:rPr lang="vi-VN" sz="3200" baseline="-25000">
                <a:solidFill>
                  <a:srgbClr val="000000"/>
                </a:solidFill>
                <a:effectLst/>
                <a:latin typeface="Times New Roman" panose="02020603050405020304" pitchFamily="18" charset="0"/>
                <a:ea typeface="Arial" panose="020B0604020202020204" pitchFamily="34" charset="0"/>
              </a:rPr>
              <a:t>1</a:t>
            </a:r>
            <a:r>
              <a:rPr lang="vi-VN" sz="3200">
                <a:solidFill>
                  <a:srgbClr val="000000"/>
                </a:solidFill>
                <a:effectLst/>
                <a:latin typeface="Times New Roman" panose="02020603050405020304" pitchFamily="18" charset="0"/>
                <a:ea typeface="Arial" panose="020B0604020202020204" pitchFamily="34" charset="0"/>
              </a:rPr>
              <a:t>) thay đổi</a:t>
            </a:r>
            <a:endParaRPr lang="vi-VN" sz="6000" b="1" kern="10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descr="A graph with a line&#10;&#10;Description automatically generated">
            <a:extLst>
              <a:ext uri="{FF2B5EF4-FFF2-40B4-BE49-F238E27FC236}">
                <a16:creationId xmlns:a16="http://schemas.microsoft.com/office/drawing/2014/main" id="{44A1D742-3FAA-45EC-E9EB-780836B5FEF4}"/>
              </a:ext>
            </a:extLst>
          </p:cNvPr>
          <p:cNvPicPr>
            <a:picLocks noChangeAspect="1"/>
          </p:cNvPicPr>
          <p:nvPr/>
        </p:nvPicPr>
        <p:blipFill>
          <a:blip r:embed="rId2"/>
          <a:stretch>
            <a:fillRect/>
          </a:stretch>
        </p:blipFill>
        <p:spPr>
          <a:xfrm>
            <a:off x="0" y="1112749"/>
            <a:ext cx="6360905" cy="4904593"/>
          </a:xfrm>
          <a:prstGeom prst="rect">
            <a:avLst/>
          </a:prstGeom>
        </p:spPr>
      </p:pic>
      <p:pic>
        <p:nvPicPr>
          <p:cNvPr id="7" name="Picture 6">
            <a:extLst>
              <a:ext uri="{FF2B5EF4-FFF2-40B4-BE49-F238E27FC236}">
                <a16:creationId xmlns:a16="http://schemas.microsoft.com/office/drawing/2014/main" id="{541E50B5-C167-C81E-DC68-E2EF78502043}"/>
              </a:ext>
            </a:extLst>
          </p:cNvPr>
          <p:cNvPicPr>
            <a:picLocks noChangeAspect="1"/>
          </p:cNvPicPr>
          <p:nvPr/>
        </p:nvPicPr>
        <p:blipFill>
          <a:blip r:embed="rId3"/>
          <a:stretch>
            <a:fillRect/>
          </a:stretch>
        </p:blipFill>
        <p:spPr>
          <a:xfrm>
            <a:off x="6360904" y="1978760"/>
            <a:ext cx="5831095" cy="1928893"/>
          </a:xfrm>
          <a:prstGeom prst="rect">
            <a:avLst/>
          </a:prstGeom>
        </p:spPr>
      </p:pic>
      <p:sp>
        <p:nvSpPr>
          <p:cNvPr id="9" name="TextBox 8">
            <a:extLst>
              <a:ext uri="{FF2B5EF4-FFF2-40B4-BE49-F238E27FC236}">
                <a16:creationId xmlns:a16="http://schemas.microsoft.com/office/drawing/2014/main" id="{97AA6487-9B97-566F-3E45-2919ED10B4FE}"/>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4. Mô phỏng và đánh giá</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0" name="Google Shape;2386;p43">
            <a:extLst>
              <a:ext uri="{FF2B5EF4-FFF2-40B4-BE49-F238E27FC236}">
                <a16:creationId xmlns:a16="http://schemas.microsoft.com/office/drawing/2014/main" id="{3B67D4A2-595D-B6E9-2B9F-A800235ADA30}"/>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2398;p43">
            <a:extLst>
              <a:ext uri="{FF2B5EF4-FFF2-40B4-BE49-F238E27FC236}">
                <a16:creationId xmlns:a16="http://schemas.microsoft.com/office/drawing/2014/main" id="{A1295FF5-9ED9-A8DC-4E1A-19AF755FE848}"/>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Text 6">
            <a:extLst>
              <a:ext uri="{FF2B5EF4-FFF2-40B4-BE49-F238E27FC236}">
                <a16:creationId xmlns:a16="http://schemas.microsoft.com/office/drawing/2014/main" id="{DE56EC86-9B75-4DEE-7BA1-8ED37716A415}"/>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20</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934558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348063" y="1143282"/>
            <a:ext cx="11539138" cy="3554756"/>
          </a:xfrm>
          <a:prstGeom prst="rect">
            <a:avLst/>
          </a:prstGeom>
          <a:noFill/>
        </p:spPr>
        <p:txBody>
          <a:bodyPr wrap="square" rtlCol="0">
            <a:spAutoFit/>
          </a:bodyPr>
          <a:lstStyle/>
          <a:p>
            <a:pPr algn="just">
              <a:lnSpc>
                <a:spcPct val="150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2400" kern="0">
                <a:effectLst/>
                <a:latin typeface="Times New Roman" panose="02020603050405020304" pitchFamily="18" charset="0"/>
                <a:ea typeface="Times New Roman" panose="02020603050405020304" pitchFamily="18" charset="0"/>
                <a:cs typeface="Times New Roman" panose="02020603050405020304" pitchFamily="18" charset="0"/>
              </a:rPr>
              <a:t>	- Xác suất dừng của hệ thống giảm mạnh và dần bão hòa khi tăng hệ số nhiễu ràng buộc.</a:t>
            </a:r>
            <a:endParaRPr lang="vi-VN" sz="24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2400" kern="0">
                <a:effectLst/>
                <a:latin typeface="Times New Roman" panose="02020603050405020304" pitchFamily="18" charset="0"/>
                <a:ea typeface="Times New Roman" panose="02020603050405020304" pitchFamily="18" charset="0"/>
                <a:cs typeface="Times New Roman" panose="02020603050405020304" pitchFamily="18" charset="0"/>
              </a:rPr>
              <a:t>	- Xác suất dừng của hệ thống từ bão hòa rồi giảm mạnh khi tăng công suất phát tại trạm gốc cho đến khi đạt được công suất phát tối đa.</a:t>
            </a:r>
            <a:r>
              <a:rPr lang="vi-VN" sz="2400" kern="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50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vi-VN" sz="2400" kern="0">
                <a:effectLst/>
                <a:latin typeface="Times New Roman" panose="02020603050405020304" pitchFamily="18" charset="0"/>
                <a:ea typeface="Times New Roman" panose="02020603050405020304" pitchFamily="18" charset="0"/>
                <a:cs typeface="Times New Roman" panose="02020603050405020304" pitchFamily="18" charset="0"/>
              </a:rPr>
              <a:t>	- Nếu tăng khoảng cách kênh truyền chính hoặc giảm khoảng cách kênh can nhiễu thì xác suất dừng của hệ thống sẽ càng dễ xảy ra.</a:t>
            </a:r>
            <a:endParaRPr lang="vi-VN" sz="2400" kern="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97AA6487-9B97-566F-3E45-2919ED10B4FE}"/>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5. Kết luận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3" name="Google Shape;2386;p43">
            <a:extLst>
              <a:ext uri="{FF2B5EF4-FFF2-40B4-BE49-F238E27FC236}">
                <a16:creationId xmlns:a16="http://schemas.microsoft.com/office/drawing/2014/main" id="{70E0A8C5-43C6-E0C5-F50E-65AA2D074611}"/>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5" name="Google Shape;2398;p43">
            <a:extLst>
              <a:ext uri="{FF2B5EF4-FFF2-40B4-BE49-F238E27FC236}">
                <a16:creationId xmlns:a16="http://schemas.microsoft.com/office/drawing/2014/main" id="{A040E268-63B4-BAC6-8E33-74E4F1018E17}"/>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6" name="Text 6">
            <a:extLst>
              <a:ext uri="{FF2B5EF4-FFF2-40B4-BE49-F238E27FC236}">
                <a16:creationId xmlns:a16="http://schemas.microsoft.com/office/drawing/2014/main" id="{87411D78-0A5B-A867-DD3C-9A3DE9E887CE}"/>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21</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69446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4" name="Rectangle 3">
            <a:extLst>
              <a:ext uri="{FF2B5EF4-FFF2-40B4-BE49-F238E27FC236}">
                <a16:creationId xmlns:a16="http://schemas.microsoft.com/office/drawing/2014/main" id="{930A1163-4005-4A24-A50E-9F32595C73A8}"/>
              </a:ext>
            </a:extLst>
          </p:cNvPr>
          <p:cNvSpPr/>
          <p:nvPr/>
        </p:nvSpPr>
        <p:spPr>
          <a:xfrm>
            <a:off x="0" y="0"/>
            <a:ext cx="12192000" cy="68580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C343D"/>
              </a:solidFill>
              <a:effectLst/>
              <a:uLnTx/>
              <a:uFillTx/>
              <a:latin typeface="Arial (Body)"/>
              <a:ea typeface="+mn-ea"/>
              <a:cs typeface="+mn-cs"/>
            </a:endParaRPr>
          </a:p>
        </p:txBody>
      </p:sp>
      <p:sp>
        <p:nvSpPr>
          <p:cNvPr id="5" name="TextBox 4">
            <a:extLst>
              <a:ext uri="{FF2B5EF4-FFF2-40B4-BE49-F238E27FC236}">
                <a16:creationId xmlns:a16="http://schemas.microsoft.com/office/drawing/2014/main" id="{AF2E5FEB-A930-472B-A779-6C164C050C78}"/>
              </a:ext>
            </a:extLst>
          </p:cNvPr>
          <p:cNvSpPr txBox="1"/>
          <p:nvPr/>
        </p:nvSpPr>
        <p:spPr>
          <a:xfrm>
            <a:off x="0" y="752807"/>
            <a:ext cx="12192000" cy="6175986"/>
          </a:xfrm>
          <a:prstGeom prst="rect">
            <a:avLst/>
          </a:prstGeom>
          <a:noFill/>
          <a:ln>
            <a:noFill/>
          </a:ln>
        </p:spPr>
        <p:txBody>
          <a:bodyPr wrap="square" rtlCol="0">
            <a:spAutoFit/>
          </a:bodyPr>
          <a:lstStyle/>
          <a:p>
            <a:pPr lvl="0" algn="just">
              <a:lnSpc>
                <a:spcPct val="150000"/>
              </a:lnSpc>
            </a:pPr>
            <a:r>
              <a:rPr lang="vi-VN" sz="1100" dirty="0">
                <a:solidFill>
                  <a:srgbClr val="000000"/>
                </a:solidFill>
                <a:latin typeface="+mj-lt"/>
              </a:rPr>
              <a:t>[1] Linglong Dai, Bichai Wang, Zhiguo Ding, Zhaocheng Wang, Sheng Chen, Lajos Hanzo, “A Survey of Non-orthogonal Multiple Access for 5G</a:t>
            </a:r>
            <a:r>
              <a:rPr lang="vi-VN" sz="1100" i="1" dirty="0">
                <a:solidFill>
                  <a:srgbClr val="000000"/>
                </a:solidFill>
                <a:latin typeface="+mj-lt"/>
              </a:rPr>
              <a:t>”, IEEE Communications Surveys &amp; Tutorials</a:t>
            </a:r>
            <a:r>
              <a:rPr lang="vi-VN" sz="1100" dirty="0">
                <a:solidFill>
                  <a:srgbClr val="000000"/>
                </a:solidFill>
                <a:latin typeface="+mj-lt"/>
              </a:rPr>
              <a:t>, vol. 20, no. 3, pp. 2294-2323, thirdquarter 2018.</a:t>
            </a:r>
          </a:p>
          <a:p>
            <a:pPr lvl="0" algn="just">
              <a:lnSpc>
                <a:spcPct val="150000"/>
              </a:lnSpc>
            </a:pPr>
            <a:r>
              <a:rPr lang="vi-VN" sz="1100" dirty="0">
                <a:solidFill>
                  <a:srgbClr val="000000"/>
                </a:solidFill>
                <a:latin typeface="+mj-lt"/>
              </a:rPr>
              <a:t>[2] Ali Al Khansa, Yue Yin, Guan Gui, Hikmet Sari, “Power-Domain NOMA or NOMA-2000?”, 2019 25th </a:t>
            </a:r>
            <a:r>
              <a:rPr lang="vi-VN" sz="1100" i="1" dirty="0">
                <a:solidFill>
                  <a:srgbClr val="000000"/>
                </a:solidFill>
                <a:latin typeface="+mj-lt"/>
              </a:rPr>
              <a:t>Asia-Pacific Conference on Communications (APCC), </a:t>
            </a:r>
            <a:r>
              <a:rPr lang="vi-VN" sz="1100" dirty="0">
                <a:solidFill>
                  <a:srgbClr val="000000"/>
                </a:solidFill>
                <a:latin typeface="+mj-lt"/>
              </a:rPr>
              <a:t>Nov. 2019.</a:t>
            </a:r>
          </a:p>
          <a:p>
            <a:pPr lvl="0" algn="just">
              <a:lnSpc>
                <a:spcPct val="150000"/>
              </a:lnSpc>
            </a:pPr>
            <a:r>
              <a:rPr lang="vi-VN" sz="1100" dirty="0">
                <a:solidFill>
                  <a:srgbClr val="000000"/>
                </a:solidFill>
                <a:latin typeface="+mj-lt"/>
              </a:rPr>
              <a:t>[3] Diane Duchemin, Jean-Marie Gorce, Claire Goursaud, “Code Domain Non Orthogonal Multiple Access versus ALOHA: a simulation based study”, 2018 25th </a:t>
            </a:r>
            <a:r>
              <a:rPr lang="vi-VN" sz="1100" i="1" dirty="0">
                <a:solidFill>
                  <a:srgbClr val="000000"/>
                </a:solidFill>
                <a:latin typeface="+mj-lt"/>
              </a:rPr>
              <a:t>International Conference on Telecommunications (ICT), </a:t>
            </a:r>
            <a:r>
              <a:rPr lang="vi-VN" sz="1100" dirty="0">
                <a:solidFill>
                  <a:srgbClr val="000000"/>
                </a:solidFill>
                <a:latin typeface="+mj-lt"/>
              </a:rPr>
              <a:t>Jun. 2018.</a:t>
            </a:r>
          </a:p>
          <a:p>
            <a:pPr lvl="0" algn="just">
              <a:lnSpc>
                <a:spcPct val="150000"/>
              </a:lnSpc>
            </a:pPr>
            <a:r>
              <a:rPr lang="vi-VN" sz="1100" dirty="0">
                <a:solidFill>
                  <a:srgbClr val="000000"/>
                </a:solidFill>
                <a:latin typeface="+mj-lt"/>
              </a:rPr>
              <a:t>[4] Oltjon Kodheli, Eva Lagunas, Nicola Maturo, Shree Krishna Sharma, Bhavani Shankar, Jesus Fabian Mendoza Montoya, Juan Carlos Merlano Duncan, Danilo Spano, Symeon Chatzinotas, Steven Kisseleff, Jorge Querol, Lei Lei, Thang X. Vu, George Goussetis, “Satellite Communications in the New Space Era: A Survey and Future Challenges”, </a:t>
            </a:r>
            <a:r>
              <a:rPr lang="vi-VN" sz="1100" i="1" dirty="0">
                <a:solidFill>
                  <a:srgbClr val="000000"/>
                </a:solidFill>
                <a:latin typeface="+mj-lt"/>
              </a:rPr>
              <a:t>IEEE Communications Surveys &amp; Tutorials</a:t>
            </a:r>
            <a:r>
              <a:rPr lang="vi-VN" sz="1100" dirty="0">
                <a:solidFill>
                  <a:srgbClr val="000000"/>
                </a:solidFill>
                <a:latin typeface="+mj-lt"/>
              </a:rPr>
              <a:t>, vol. 23, no. 1, pp. 70-109, firstquarter </a:t>
            </a:r>
            <a:r>
              <a:rPr lang="vi-VN" sz="1100">
                <a:solidFill>
                  <a:srgbClr val="000000"/>
                </a:solidFill>
                <a:latin typeface="+mj-lt"/>
              </a:rPr>
              <a:t>2021.</a:t>
            </a:r>
          </a:p>
          <a:p>
            <a:pPr lvl="0" algn="just">
              <a:lnSpc>
                <a:spcPct val="150000"/>
              </a:lnSpc>
            </a:pPr>
            <a:r>
              <a:rPr lang="vi-VN" sz="1100">
                <a:solidFill>
                  <a:srgbClr val="000000"/>
                </a:solidFill>
                <a:latin typeface="Times New Roman" panose="02020603050405020304" pitchFamily="18" charset="0"/>
              </a:rPr>
              <a:t>[5] Peng Wang, Jiaxin Zhang, Xing Zhang, Zhi Yan, Barry G. Evans, Wenbo Wang, “Convergence of Satellite and Terrestrial Networks: A Comprehensive Survey”, </a:t>
            </a:r>
            <a:r>
              <a:rPr lang="vi-VN" sz="1100" i="1">
                <a:solidFill>
                  <a:srgbClr val="000000"/>
                </a:solidFill>
                <a:latin typeface="Times New Roman" panose="02020603050405020304" pitchFamily="18" charset="0"/>
              </a:rPr>
              <a:t>IEEE Access</a:t>
            </a:r>
            <a:r>
              <a:rPr lang="vi-VN" sz="1100">
                <a:solidFill>
                  <a:srgbClr val="000000"/>
                </a:solidFill>
                <a:latin typeface="Times New Roman" panose="02020603050405020304" pitchFamily="18" charset="0"/>
              </a:rPr>
              <a:t>, vol. 8, pp. 5550-5588, Dec. 2019.</a:t>
            </a:r>
          </a:p>
          <a:p>
            <a:pPr lvl="0" algn="just">
              <a:lnSpc>
                <a:spcPct val="150000"/>
              </a:lnSpc>
            </a:pPr>
            <a:r>
              <a:rPr lang="vi-VN" sz="1100">
                <a:solidFill>
                  <a:srgbClr val="000000"/>
                </a:solidFill>
                <a:latin typeface="Times New Roman" panose="02020603050405020304" pitchFamily="18" charset="0"/>
              </a:rPr>
              <a:t>[6] Kang An, Tao Liang, “Hybrid Satellite-Terrestrial Relay Networks with Adaptive Transmission”, </a:t>
            </a:r>
            <a:r>
              <a:rPr lang="vi-VN" sz="1100" i="1">
                <a:solidFill>
                  <a:srgbClr val="000000"/>
                </a:solidFill>
                <a:latin typeface="Times New Roman" panose="02020603050405020304" pitchFamily="18" charset="0"/>
              </a:rPr>
              <a:t>IEEE Transactions on Vehicular Technology</a:t>
            </a:r>
            <a:r>
              <a:rPr lang="vi-VN" sz="1100">
                <a:solidFill>
                  <a:srgbClr val="000000"/>
                </a:solidFill>
                <a:latin typeface="Times New Roman" panose="02020603050405020304" pitchFamily="18" charset="0"/>
              </a:rPr>
              <a:t>, vol. 68, no. 12, pp. 12448-12452, Dec. 2019.</a:t>
            </a:r>
          </a:p>
          <a:p>
            <a:pPr lvl="0" algn="just">
              <a:lnSpc>
                <a:spcPct val="150000"/>
              </a:lnSpc>
            </a:pPr>
            <a:r>
              <a:rPr lang="vi-VN" sz="1100">
                <a:solidFill>
                  <a:srgbClr val="000000"/>
                </a:solidFill>
                <a:latin typeface="Times New Roman" panose="02020603050405020304" pitchFamily="18" charset="0"/>
              </a:rPr>
              <a:t>[7] Muhammad Iqbal, Suwadi, Wirawan, Rina Pudjiastuti, “Comparison of Selection and Maximal Ratio Combining in Cooperative Network Coding with AF and DF”, 2016 </a:t>
            </a:r>
            <a:r>
              <a:rPr lang="vi-VN" sz="1100" i="1">
                <a:solidFill>
                  <a:srgbClr val="000000"/>
                </a:solidFill>
                <a:latin typeface="Times New Roman" panose="02020603050405020304" pitchFamily="18" charset="0"/>
              </a:rPr>
              <a:t>IEEE International Conference on Communication, Networks and Satellite (COMNETSAT)</a:t>
            </a:r>
            <a:r>
              <a:rPr lang="vi-VN" sz="1100">
                <a:solidFill>
                  <a:srgbClr val="000000"/>
                </a:solidFill>
                <a:latin typeface="Times New Roman" panose="02020603050405020304" pitchFamily="18" charset="0"/>
              </a:rPr>
              <a:t>, Dec. 2016.</a:t>
            </a:r>
          </a:p>
          <a:p>
            <a:pPr lvl="0" algn="just">
              <a:lnSpc>
                <a:spcPct val="150000"/>
              </a:lnSpc>
            </a:pPr>
            <a:r>
              <a:rPr lang="vi-VN" sz="1100">
                <a:solidFill>
                  <a:srgbClr val="000000"/>
                </a:solidFill>
                <a:latin typeface="Times New Roman" panose="02020603050405020304" pitchFamily="18" charset="0"/>
              </a:rPr>
              <a:t>[8] Zhiguo Ding, Mugen Peng, H. Vincent Poor, “Cooperative Non-Orthogonal Multiple Access in 5G Systems”,  </a:t>
            </a:r>
            <a:r>
              <a:rPr lang="vi-VN" sz="1100" i="1">
                <a:solidFill>
                  <a:srgbClr val="000000"/>
                </a:solidFill>
                <a:latin typeface="Times New Roman" panose="02020603050405020304" pitchFamily="18" charset="0"/>
              </a:rPr>
              <a:t>IEEE Communications Letters</a:t>
            </a:r>
            <a:r>
              <a:rPr lang="vi-VN" sz="1100">
                <a:solidFill>
                  <a:srgbClr val="000000"/>
                </a:solidFill>
                <a:latin typeface="Times New Roman" panose="02020603050405020304" pitchFamily="18" charset="0"/>
              </a:rPr>
              <a:t>, vol. 19, no. 8, pp. 1462-1465, Aug. 2015.</a:t>
            </a:r>
            <a:endParaRPr lang="en-US" sz="1100">
              <a:solidFill>
                <a:srgbClr val="000000"/>
              </a:solidFill>
              <a:latin typeface="Times New Roman" panose="02020603050405020304" pitchFamily="18" charset="0"/>
            </a:endParaRPr>
          </a:p>
          <a:p>
            <a:pPr lvl="0" algn="just">
              <a:lnSpc>
                <a:spcPct val="150000"/>
              </a:lnSpc>
            </a:pPr>
            <a:r>
              <a:rPr lang="vi-VN" sz="1100">
                <a:solidFill>
                  <a:srgbClr val="000000"/>
                </a:solidFill>
                <a:latin typeface="Times New Roman" panose="02020603050405020304" pitchFamily="18" charset="0"/>
              </a:rPr>
              <a:t>[9] Silin Xie, Bangning Zhang, Daoxing Guo, Bing Zhao, “Performance Analysis and Power Allocation for NOMA-Based Hybrid Satellite-Terrestrial Relay Networks With Imperfect Channel State Information”, </a:t>
            </a:r>
            <a:r>
              <a:rPr lang="vi-VN" sz="1100" i="1">
                <a:solidFill>
                  <a:srgbClr val="000000"/>
                </a:solidFill>
                <a:latin typeface="Times New Roman" panose="02020603050405020304" pitchFamily="18" charset="0"/>
              </a:rPr>
              <a:t>IEEE Access</a:t>
            </a:r>
            <a:r>
              <a:rPr lang="vi-VN" sz="1100">
                <a:solidFill>
                  <a:srgbClr val="000000"/>
                </a:solidFill>
                <a:latin typeface="Times New Roman" panose="02020603050405020304" pitchFamily="18" charset="0"/>
              </a:rPr>
              <a:t>, vol. 7, pp. 136279-136289, 2019.</a:t>
            </a:r>
          </a:p>
          <a:p>
            <a:pPr lvl="0" algn="just">
              <a:lnSpc>
                <a:spcPct val="150000"/>
              </a:lnSpc>
            </a:pPr>
            <a:r>
              <a:rPr lang="vi-VN" sz="1100">
                <a:solidFill>
                  <a:srgbClr val="000000"/>
                </a:solidFill>
                <a:latin typeface="Times New Roman" panose="02020603050405020304" pitchFamily="18" charset="0"/>
              </a:rPr>
              <a:t>[10] Lve Han, Wei-Ping Zhu, Min Lin, “Outage of NOMA-Based Hybrid Satellite-Terrestrial Multi-antenna DF Relay Networks”, </a:t>
            </a:r>
            <a:r>
              <a:rPr lang="vi-VN" sz="1100" i="1">
                <a:solidFill>
                  <a:srgbClr val="000000"/>
                </a:solidFill>
                <a:latin typeface="Times New Roman" panose="02020603050405020304" pitchFamily="18" charset="0"/>
              </a:rPr>
              <a:t>IEEE Wireless Communications Letters</a:t>
            </a:r>
            <a:r>
              <a:rPr lang="vi-VN" sz="1100">
                <a:solidFill>
                  <a:srgbClr val="000000"/>
                </a:solidFill>
                <a:latin typeface="Times New Roman" panose="02020603050405020304" pitchFamily="18" charset="0"/>
              </a:rPr>
              <a:t>, vol. 10, no. 5, pp. 1083-1087, May 2021.</a:t>
            </a:r>
          </a:p>
          <a:p>
            <a:pPr lvl="0" algn="just">
              <a:lnSpc>
                <a:spcPct val="150000"/>
              </a:lnSpc>
            </a:pPr>
            <a:r>
              <a:rPr lang="vi-VN" sz="1100">
                <a:solidFill>
                  <a:srgbClr val="000000"/>
                </a:solidFill>
                <a:latin typeface="Times New Roman" panose="02020603050405020304" pitchFamily="18" charset="0"/>
              </a:rPr>
              <a:t>[11] Bin Xia, Jinglun Wang, Kexin Xiao, Yichen Gao, Yao Yao, Shaodan Ma, “Outage Performance Analysis for the Advanced SIC Receiver in Wireless NOMA Systems”, </a:t>
            </a:r>
            <a:r>
              <a:rPr lang="vi-VN" sz="1100" i="1">
                <a:solidFill>
                  <a:srgbClr val="000000"/>
                </a:solidFill>
                <a:latin typeface="Times New Roman" panose="02020603050405020304" pitchFamily="18" charset="0"/>
              </a:rPr>
              <a:t>IEEE Transactions on Vehicular Technology</a:t>
            </a:r>
            <a:r>
              <a:rPr lang="vi-VN" sz="1100">
                <a:solidFill>
                  <a:srgbClr val="000000"/>
                </a:solidFill>
                <a:latin typeface="Times New Roman" panose="02020603050405020304" pitchFamily="18" charset="0"/>
              </a:rPr>
              <a:t>, vol. 67, no. 7, pp. 6711-6715, Jul. 2018.</a:t>
            </a:r>
          </a:p>
          <a:p>
            <a:pPr lvl="0" algn="just">
              <a:lnSpc>
                <a:spcPct val="150000"/>
              </a:lnSpc>
            </a:pPr>
            <a:r>
              <a:rPr lang="vi-VN" sz="1100">
                <a:solidFill>
                  <a:srgbClr val="000000"/>
                </a:solidFill>
                <a:latin typeface="Times New Roman" panose="02020603050405020304" pitchFamily="18" charset="0"/>
              </a:rPr>
              <a:t>[12] Lu Lv, Fuhui Zhou, “Secure Cooperative Communications With an Untrusted Relay: A NOMA-Inspired Jamming and Relaying Approach”, </a:t>
            </a:r>
            <a:r>
              <a:rPr lang="vi-VN" sz="1100" i="1">
                <a:solidFill>
                  <a:srgbClr val="000000"/>
                </a:solidFill>
                <a:latin typeface="Times New Roman" panose="02020603050405020304" pitchFamily="18" charset="0"/>
              </a:rPr>
              <a:t>IEEE Transactions on Information Forensics and Security</a:t>
            </a:r>
            <a:r>
              <a:rPr lang="vi-VN" sz="1100">
                <a:solidFill>
                  <a:srgbClr val="000000"/>
                </a:solidFill>
                <a:latin typeface="Times New Roman" panose="02020603050405020304" pitchFamily="18" charset="0"/>
              </a:rPr>
              <a:t>, vol. 14, no. 12, pp. 3191-3205, Dec. 2019.</a:t>
            </a:r>
          </a:p>
          <a:p>
            <a:pPr lvl="0" algn="just">
              <a:lnSpc>
                <a:spcPct val="150000"/>
              </a:lnSpc>
            </a:pPr>
            <a:r>
              <a:rPr lang="vi-VN" sz="1100">
                <a:solidFill>
                  <a:srgbClr val="000000"/>
                </a:solidFill>
                <a:latin typeface="Times New Roman" panose="02020603050405020304" pitchFamily="18" charset="0"/>
              </a:rPr>
              <a:t>[13] I. S. Gradshteyn and I. M. Ryzhik, Table of Integrals, Series and Products, 7th ed. New York, NY, USA: Academic, 2007.</a:t>
            </a:r>
          </a:p>
          <a:p>
            <a:pPr lvl="0" algn="just">
              <a:lnSpc>
                <a:spcPct val="150000"/>
              </a:lnSpc>
            </a:pPr>
            <a:r>
              <a:rPr lang="vi-VN" sz="1100">
                <a:solidFill>
                  <a:srgbClr val="000000"/>
                </a:solidFill>
                <a:latin typeface="Times New Roman" panose="02020603050405020304" pitchFamily="18" charset="0"/>
              </a:rPr>
              <a:t>[14] Kefeng Guo, Min Lin, Bangning Zhang, Jun-Bo Wang, Yongpeng Wu, Wei-Ping Zhu, Julian Cheng, “Performance Analysis of Hybrid Satellite-Terrestrial Cooperative Networks with Relay Selection,” </a:t>
            </a:r>
            <a:r>
              <a:rPr lang="vi-VN" sz="1100" i="1">
                <a:solidFill>
                  <a:srgbClr val="000000"/>
                </a:solidFill>
                <a:latin typeface="Times New Roman" panose="02020603050405020304" pitchFamily="18" charset="0"/>
              </a:rPr>
              <a:t>IEEE Transactions on Vehicular Technology</a:t>
            </a:r>
            <a:r>
              <a:rPr lang="vi-VN" sz="1100">
                <a:solidFill>
                  <a:srgbClr val="000000"/>
                </a:solidFill>
                <a:latin typeface="Times New Roman" panose="02020603050405020304" pitchFamily="18" charset="0"/>
              </a:rPr>
              <a:t>, vol. 69, no. 8, pp. 9053–9067, Aug. 2020.</a:t>
            </a:r>
          </a:p>
          <a:p>
            <a:pPr algn="just">
              <a:lnSpc>
                <a:spcPct val="150000"/>
              </a:lnSpc>
            </a:pPr>
            <a:r>
              <a:rPr lang="en-US" sz="11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r>
              <a:rPr lang="en-US"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a:t>
            </a:r>
            <a:r>
              <a:rPr lang="en-US"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Lv, Z</a:t>
            </a:r>
            <a:r>
              <a:rPr lang="en-US"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higuo</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Ding, Q</a:t>
            </a:r>
            <a:r>
              <a:rPr lang="en-US"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iang</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Ni, J</a:t>
            </a:r>
            <a:r>
              <a:rPr lang="en-US"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ian</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Chen, “Secure MISO-NOMA transmission with artificial noise,” </a:t>
            </a:r>
            <a:r>
              <a:rPr lang="vi-VN" sz="1100" i="1"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IEEE Transactions on Vehicular Technolo</a:t>
            </a:r>
            <a:r>
              <a:rPr lang="vi-VN" sz="11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vol. 67, no. 7, pp. 6700–6705, Jul. 2018.</a:t>
            </a:r>
            <a:endParaRPr lang="vi-VN" sz="11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35AFEFC-D479-3960-559B-02C83C6402A8}"/>
              </a:ext>
            </a:extLst>
          </p:cNvPr>
          <p:cNvSpPr txBox="1"/>
          <p:nvPr/>
        </p:nvSpPr>
        <p:spPr>
          <a:xfrm>
            <a:off x="0" y="0"/>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solidFill>
                  <a:srgbClr val="000000"/>
                </a:solidFill>
                <a:latin typeface="Times New Roman" panose="02020603050405020304" pitchFamily="18" charset="0"/>
                <a:cs typeface="Times New Roman" panose="02020603050405020304" pitchFamily="18" charset="0"/>
              </a:rPr>
              <a:t>6. Tài liệu tham khảo</a:t>
            </a:r>
            <a:endParaRPr kumimoji="0" lang="ko-KR" altLang="en-US" sz="5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Google Shape;2386;p43">
            <a:extLst>
              <a:ext uri="{FF2B5EF4-FFF2-40B4-BE49-F238E27FC236}">
                <a16:creationId xmlns:a16="http://schemas.microsoft.com/office/drawing/2014/main" id="{67C5F939-5073-DD52-D802-E5B320E8B55F}"/>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8" name="Google Shape;2398;p43">
            <a:extLst>
              <a:ext uri="{FF2B5EF4-FFF2-40B4-BE49-F238E27FC236}">
                <a16:creationId xmlns:a16="http://schemas.microsoft.com/office/drawing/2014/main" id="{95D885E7-40B3-F754-B1B0-B36034328829}"/>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9" name="Text 6">
            <a:extLst>
              <a:ext uri="{FF2B5EF4-FFF2-40B4-BE49-F238E27FC236}">
                <a16:creationId xmlns:a16="http://schemas.microsoft.com/office/drawing/2014/main" id="{97BAA36F-DAF8-9485-A4B8-F17DD3544C04}"/>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22</a:t>
            </a:r>
            <a:endParaRPr lang="en-US" sz="2800">
              <a:latin typeface="DT Phudu Black" pitchFamily="50" charset="-93"/>
              <a:cs typeface="DT Phudu Black" pitchFamily="50" charset="-93"/>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4" name="Text 7">
            <a:extLst>
              <a:ext uri="{FF2B5EF4-FFF2-40B4-BE49-F238E27FC236}">
                <a16:creationId xmlns:a16="http://schemas.microsoft.com/office/drawing/2014/main" id="{54DCA104-531B-8D2E-49B7-2EAB469DB9DE}"/>
              </a:ext>
            </a:extLst>
          </p:cNvPr>
          <p:cNvSpPr/>
          <p:nvPr/>
        </p:nvSpPr>
        <p:spPr>
          <a:xfrm>
            <a:off x="1752247" y="2741071"/>
            <a:ext cx="8701791" cy="1694120"/>
          </a:xfrm>
          <a:prstGeom prst="rect">
            <a:avLst/>
          </a:prstGeom>
          <a:noFill/>
          <a:ln/>
        </p:spPr>
        <p:txBody>
          <a:bodyPr wrap="square" rtlCol="0" anchor="t"/>
          <a:lstStyle/>
          <a:p>
            <a:pPr marL="0" indent="0">
              <a:lnSpc>
                <a:spcPts val="2799"/>
              </a:lnSpc>
              <a:buNone/>
            </a:pPr>
            <a:endParaRPr lang="en-US" sz="13800" b="1">
              <a:ln/>
              <a:solidFill>
                <a:schemeClr val="bg1"/>
              </a:solidFill>
              <a:effectLst>
                <a:outerShdw blurRad="38100" dist="19050" dir="2700000" algn="tl" rotWithShape="0">
                  <a:schemeClr val="dk1">
                    <a:lumMod val="50000"/>
                    <a:alpha val="40000"/>
                  </a:schemeClr>
                </a:outerShdw>
              </a:effectLst>
              <a:latin typeface="DT Phudu Black" pitchFamily="50" charset="-93"/>
              <a:ea typeface="Roboto" pitchFamily="34" charset="-122"/>
              <a:cs typeface="DT Phudu Black" pitchFamily="50" charset="-93"/>
            </a:endParaRPr>
          </a:p>
          <a:p>
            <a:pPr marL="0" indent="0">
              <a:lnSpc>
                <a:spcPts val="2799"/>
              </a:lnSpc>
              <a:buNone/>
            </a:pPr>
            <a:endParaRPr lang="en-US" sz="13800" b="1">
              <a:ln/>
              <a:solidFill>
                <a:schemeClr val="bg1"/>
              </a:solidFill>
              <a:effectLst>
                <a:outerShdw blurRad="38100" dist="19050" dir="2700000" algn="tl" rotWithShape="0">
                  <a:schemeClr val="dk1">
                    <a:lumMod val="50000"/>
                    <a:alpha val="40000"/>
                  </a:schemeClr>
                </a:outerShdw>
              </a:effectLst>
              <a:latin typeface="DT Phudu Black" pitchFamily="50" charset="-93"/>
              <a:ea typeface="Roboto" pitchFamily="34" charset="-122"/>
              <a:cs typeface="DT Phudu Black" pitchFamily="50" charset="-93"/>
            </a:endParaRPr>
          </a:p>
          <a:p>
            <a:pPr marL="0" indent="0">
              <a:lnSpc>
                <a:spcPts val="2799"/>
              </a:lnSpc>
              <a:buNone/>
            </a:pPr>
            <a:endParaRPr lang="en-US" sz="13800" b="1">
              <a:ln/>
              <a:solidFill>
                <a:schemeClr val="bg1"/>
              </a:solidFill>
              <a:effectLst>
                <a:outerShdw blurRad="38100" dist="19050" dir="2700000" algn="tl" rotWithShape="0">
                  <a:schemeClr val="dk1">
                    <a:lumMod val="50000"/>
                    <a:alpha val="40000"/>
                  </a:schemeClr>
                </a:outerShdw>
              </a:effectLst>
              <a:latin typeface="DT Phudu Black" pitchFamily="50" charset="-93"/>
              <a:ea typeface="Roboto" pitchFamily="34" charset="-122"/>
              <a:cs typeface="DT Phudu Black" pitchFamily="50" charset="-93"/>
            </a:endParaRPr>
          </a:p>
          <a:p>
            <a:pPr marL="0" indent="0">
              <a:lnSpc>
                <a:spcPts val="2799"/>
              </a:lnSpc>
              <a:buNone/>
            </a:pPr>
            <a:r>
              <a:rPr lang="en-US" sz="13800" b="1">
                <a:ln/>
                <a:solidFill>
                  <a:schemeClr val="bg1"/>
                </a:solidFill>
                <a:effectLst>
                  <a:outerShdw blurRad="38100" dist="19050" dir="2700000" algn="tl" rotWithShape="0">
                    <a:schemeClr val="dk1">
                      <a:lumMod val="50000"/>
                      <a:alpha val="40000"/>
                    </a:schemeClr>
                  </a:outerShdw>
                </a:effectLst>
                <a:latin typeface="DT Phudu Black" pitchFamily="50" charset="-93"/>
                <a:ea typeface="Roboto" pitchFamily="34" charset="-122"/>
                <a:cs typeface="DT Phudu Black" pitchFamily="50" charset="-93"/>
              </a:rPr>
              <a:t>Thank you!</a:t>
            </a:r>
          </a:p>
          <a:p>
            <a:pPr marL="0" indent="0">
              <a:lnSpc>
                <a:spcPts val="2799"/>
              </a:lnSpc>
              <a:buNone/>
            </a:pPr>
            <a:endParaRPr lang="en-US" sz="13800" b="1">
              <a:ln/>
              <a:solidFill>
                <a:schemeClr val="bg1"/>
              </a:solidFill>
              <a:effectLst>
                <a:outerShdw blurRad="38100" dist="19050" dir="2700000" algn="tl" rotWithShape="0">
                  <a:schemeClr val="dk1">
                    <a:lumMod val="50000"/>
                    <a:alpha val="40000"/>
                  </a:schemeClr>
                </a:outerShdw>
              </a:effectLst>
              <a:latin typeface="DT Phudu Black" pitchFamily="50" charset="-93"/>
              <a:cs typeface="DT Phudu Black" pitchFamily="50" charset="-93"/>
            </a:endParaRPr>
          </a:p>
        </p:txBody>
      </p:sp>
      <p:sp>
        <p:nvSpPr>
          <p:cNvPr id="5" name="Rectangle 4">
            <a:extLst>
              <a:ext uri="{FF2B5EF4-FFF2-40B4-BE49-F238E27FC236}">
                <a16:creationId xmlns:a16="http://schemas.microsoft.com/office/drawing/2014/main" id="{84A00FC0-806D-9281-FD66-190F23B002BF}"/>
              </a:ext>
            </a:extLst>
          </p:cNvPr>
          <p:cNvSpPr/>
          <p:nvPr/>
        </p:nvSpPr>
        <p:spPr>
          <a:xfrm>
            <a:off x="1368622" y="3773634"/>
            <a:ext cx="9454756" cy="756682"/>
          </a:xfrm>
          <a:prstGeom prst="rect">
            <a:avLst/>
          </a:prstGeom>
          <a:noFill/>
        </p:spPr>
        <p:txBody>
          <a:bodyPr wrap="square" lIns="91440" tIns="45720" rIns="91440" bIns="45720">
            <a:spAutoFit/>
          </a:bodyPr>
          <a:lstStyle/>
          <a:p>
            <a:pPr marL="0" indent="0" algn="ctr">
              <a:lnSpc>
                <a:spcPts val="2799"/>
              </a:lnSpc>
              <a:buNone/>
            </a:pPr>
            <a:r>
              <a:rPr lang="en-US" sz="138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DT Phudu Black" pitchFamily="50" charset="-93"/>
                <a:ea typeface="Roboto" pitchFamily="34" charset="-122"/>
                <a:cs typeface="DT Phudu Black" pitchFamily="50" charset="-93"/>
              </a:rPr>
              <a:t>Thank you!</a:t>
            </a:r>
            <a:endParaRPr lang="vi-VN" sz="138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4" name="Google Shape;2386;p43">
            <a:extLst>
              <a:ext uri="{FF2B5EF4-FFF2-40B4-BE49-F238E27FC236}">
                <a16:creationId xmlns:a16="http://schemas.microsoft.com/office/drawing/2014/main" id="{C493047C-0B51-2CD6-A88E-D31134B134BE}"/>
              </a:ext>
            </a:extLst>
          </p:cNvPr>
          <p:cNvSpPr/>
          <p:nvPr/>
        </p:nvSpPr>
        <p:spPr>
          <a:xfrm>
            <a:off x="11366279"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Poppins" panose="00000500000000000000" pitchFamily="2" charset="0"/>
              <a:cs typeface="Poppins" panose="00000500000000000000" pitchFamily="2" charset="0"/>
            </a:endParaRPr>
          </a:p>
        </p:txBody>
      </p:sp>
      <p:sp>
        <p:nvSpPr>
          <p:cNvPr id="15" name="Google Shape;2398;p43">
            <a:extLst>
              <a:ext uri="{FF2B5EF4-FFF2-40B4-BE49-F238E27FC236}">
                <a16:creationId xmlns:a16="http://schemas.microsoft.com/office/drawing/2014/main" id="{245A16F2-605A-AA6E-00C2-28B43942E920}"/>
              </a:ext>
            </a:extLst>
          </p:cNvPr>
          <p:cNvSpPr/>
          <p:nvPr/>
        </p:nvSpPr>
        <p:spPr>
          <a:xfrm>
            <a:off x="11406845"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Poppins" panose="00000500000000000000" pitchFamily="2" charset="0"/>
              <a:cs typeface="Poppins" panose="00000500000000000000" pitchFamily="2" charset="0"/>
            </a:endParaRPr>
          </a:p>
        </p:txBody>
      </p:sp>
      <p:sp>
        <p:nvSpPr>
          <p:cNvPr id="16" name="Text 6">
            <a:extLst>
              <a:ext uri="{FF2B5EF4-FFF2-40B4-BE49-F238E27FC236}">
                <a16:creationId xmlns:a16="http://schemas.microsoft.com/office/drawing/2014/main" id="{339AF546-45CC-B2A8-B924-130D832341D8}"/>
              </a:ext>
            </a:extLst>
          </p:cNvPr>
          <p:cNvSpPr/>
          <p:nvPr/>
        </p:nvSpPr>
        <p:spPr>
          <a:xfrm>
            <a:off x="11485954" y="6252340"/>
            <a:ext cx="583808" cy="401061"/>
          </a:xfrm>
          <a:prstGeom prst="rect">
            <a:avLst/>
          </a:prstGeom>
          <a:noFill/>
          <a:ln/>
        </p:spPr>
        <p:txBody>
          <a:bodyPr wrap="square" rtlCol="0" anchor="t"/>
          <a:lstStyle/>
          <a:p>
            <a:pPr marL="0" indent="0" algn="ctr">
              <a:lnSpc>
                <a:spcPts val="2799"/>
              </a:lnSpc>
              <a:buNone/>
            </a:pPr>
            <a:r>
              <a:rPr lang="vi-VN" sz="2800">
                <a:solidFill>
                  <a:schemeClr val="bg1"/>
                </a:solidFill>
                <a:latin typeface="DT Phudu Black" pitchFamily="50" charset="-93"/>
                <a:cs typeface="DT Phudu Black" pitchFamily="50" charset="-93"/>
              </a:rPr>
              <a:t>23</a:t>
            </a:r>
            <a:endParaRPr lang="en-US" sz="2800">
              <a:solidFill>
                <a:schemeClr val="bg1"/>
              </a:solidFill>
              <a:latin typeface="DT Phudu Black" pitchFamily="50" charset="-93"/>
              <a:cs typeface="DT Phudu Black" pitchFamily="50" charset="-93"/>
            </a:endParaRPr>
          </a:p>
        </p:txBody>
      </p:sp>
    </p:spTree>
    <p:extLst>
      <p:ext uri="{BB962C8B-B14F-4D97-AF65-F5344CB8AC3E}">
        <p14:creationId xmlns:p14="http://schemas.microsoft.com/office/powerpoint/2010/main" val="183210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8D7D2-BF24-48C9-B9E3-3BA8135698A0}"/>
              </a:ext>
            </a:extLst>
          </p:cNvPr>
          <p:cNvSpPr txBox="1"/>
          <p:nvPr/>
        </p:nvSpPr>
        <p:spPr>
          <a:xfrm>
            <a:off x="0" y="46166"/>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1. Tổng quan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4582153-58E3-4BCA-9BF4-D3326F586085}"/>
              </a:ext>
            </a:extLst>
          </p:cNvPr>
          <p:cNvSpPr txBox="1"/>
          <p:nvPr/>
        </p:nvSpPr>
        <p:spPr>
          <a:xfrm>
            <a:off x="276286" y="1808740"/>
            <a:ext cx="11639427" cy="4062779"/>
          </a:xfrm>
          <a:prstGeom prst="rect">
            <a:avLst/>
          </a:prstGeom>
          <a:noFill/>
        </p:spPr>
        <p:txBody>
          <a:bodyPr wrap="square" rtlCol="0">
            <a:spAutoFit/>
          </a:bodyPr>
          <a:lstStyle/>
          <a:p>
            <a:pPr algn="just">
              <a:lnSpc>
                <a:spcPct val="150000"/>
              </a:lnSpc>
            </a:pPr>
            <a:r>
              <a:rPr lang="en-US" sz="2500">
                <a:latin typeface="Times New Roman" panose="02020603050405020304" pitchFamily="18" charset="0"/>
                <a:cs typeface="Times New Roman" panose="02020603050405020304" pitchFamily="18" charset="0"/>
              </a:rPr>
              <a:t>C</a:t>
            </a:r>
            <a:r>
              <a:rPr lang="vi-VN" sz="2500" dirty="0">
                <a:latin typeface="Times New Roman" panose="02020603050405020304" pitchFamily="18" charset="0"/>
                <a:cs typeface="Times New Roman" panose="02020603050405020304" pitchFamily="18" charset="0"/>
              </a:rPr>
              <a:t>ho phép nhiều thiết bị có thể truyền dữ liệu trên cùng một tần số và cùng một thời điểm.</a:t>
            </a:r>
            <a:endParaRPr lang="en-US" sz="2500" dirty="0">
              <a:latin typeface="Times New Roman" panose="02020603050405020304" pitchFamily="18" charset="0"/>
              <a:cs typeface="Times New Roman" panose="02020603050405020304" pitchFamily="18" charset="0"/>
            </a:endParaRPr>
          </a:p>
          <a:p>
            <a:pPr algn="just">
              <a:lnSpc>
                <a:spcPct val="150000"/>
              </a:lnSpc>
            </a:pPr>
            <a:r>
              <a:rPr lang="en-US" sz="2500">
                <a:latin typeface="Times New Roman" panose="02020603050405020304" pitchFamily="18" charset="0"/>
                <a:cs typeface="Times New Roman" panose="02020603050405020304" pitchFamily="18" charset="0"/>
              </a:rPr>
              <a:t>C</a:t>
            </a:r>
            <a:r>
              <a:rPr lang="vi-VN" sz="2500" dirty="0">
                <a:latin typeface="Times New Roman" panose="02020603050405020304" pitchFamily="18" charset="0"/>
                <a:cs typeface="Times New Roman" panose="02020603050405020304" pitchFamily="18" charset="0"/>
              </a:rPr>
              <a:t>ó thể được phân biệt dựa trên cường độ tín hiệu, mã hóa hoặc các kỹ thuật xử lý tín hiệu phức tạp khác. </a:t>
            </a:r>
            <a:endParaRPr lang="en-US" sz="2500" dirty="0">
              <a:latin typeface="Times New Roman" panose="02020603050405020304" pitchFamily="18" charset="0"/>
              <a:cs typeface="Times New Roman" panose="02020603050405020304" pitchFamily="18" charset="0"/>
            </a:endParaRPr>
          </a:p>
          <a:p>
            <a:pPr algn="just">
              <a:lnSpc>
                <a:spcPct val="150000"/>
              </a:lnSpc>
            </a:pPr>
            <a:r>
              <a:rPr lang="en-US" sz="2500">
                <a:latin typeface="Times New Roman" panose="02020603050405020304" pitchFamily="18" charset="0"/>
                <a:cs typeface="Times New Roman" panose="02020603050405020304" pitchFamily="18" charset="0"/>
              </a:rPr>
              <a:t>Đặc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Phi </a:t>
            </a:r>
            <a:r>
              <a:rPr lang="en-US" sz="2500" dirty="0" err="1">
                <a:latin typeface="Times New Roman" panose="02020603050405020304" pitchFamily="18" charset="0"/>
                <a:cs typeface="Times New Roman" panose="02020603050405020304" pitchFamily="18" charset="0"/>
              </a:rPr>
              <a:t>trực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giao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phân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biệt</a:t>
            </a:r>
            <a:r>
              <a:rPr lang="en-US" sz="2500" dirty="0">
                <a:latin typeface="Times New Roman" panose="02020603050405020304" pitchFamily="18" charset="0"/>
                <a:cs typeface="Times New Roman" panose="02020603050405020304" pitchFamily="18" charset="0"/>
              </a:rPr>
              <a:t> c</a:t>
            </a:r>
            <a:r>
              <a:rPr lang="vi-VN" sz="2500" dirty="0">
                <a:latin typeface="Times New Roman" panose="02020603050405020304" pitchFamily="18" charset="0"/>
                <a:cs typeface="Times New Roman" panose="02020603050405020304" pitchFamily="18" charset="0"/>
              </a:rPr>
              <a:t>ư</a:t>
            </a:r>
            <a:r>
              <a:rPr lang="en-US" sz="2500" dirty="0" err="1">
                <a:latin typeface="Times New Roman" panose="02020603050405020304" pitchFamily="18" charset="0"/>
                <a:cs typeface="Times New Roman" panose="02020603050405020304" pitchFamily="18" charset="0"/>
              </a:rPr>
              <a:t>ờng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phân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bổ</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công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suất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dựa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điều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kiện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kênh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sử</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dụng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tài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nguyên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chồng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chất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sử</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dụng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kỹ</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thuật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truyền</a:t>
            </a:r>
            <a:r>
              <a:rPr lang="en-US" sz="2500" dirty="0">
                <a:latin typeface="Times New Roman" panose="02020603050405020304" pitchFamily="18" charset="0"/>
                <a:cs typeface="Times New Roman" panose="02020603050405020304" pitchFamily="18" charset="0"/>
              </a:rPr>
              <a:t> can </a:t>
            </a:r>
            <a:r>
              <a:rPr lang="en-US" sz="2500" dirty="0" err="1">
                <a:latin typeface="Times New Roman" panose="02020603050405020304" pitchFamily="18" charset="0"/>
                <a:cs typeface="Times New Roman" panose="02020603050405020304" pitchFamily="18" charset="0"/>
              </a:rPr>
              <a:t>nhiễu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tuần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tự</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yêu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cầu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phức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tạp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về</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xử</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hiệu</a:t>
            </a:r>
            <a:r>
              <a:rPr lang="en-US" sz="2500" dirty="0">
                <a:latin typeface="Times New Roman" panose="02020603050405020304" pitchFamily="18" charset="0"/>
                <a:cs typeface="Times New Roman" panose="02020603050405020304" pitchFamily="18" charset="0"/>
              </a:rPr>
              <a:t>.</a:t>
            </a:r>
          </a:p>
          <a:p>
            <a:pPr algn="just">
              <a:lnSpc>
                <a:spcPct val="150000"/>
              </a:lnSpc>
            </a:pPr>
            <a:r>
              <a:rPr lang="en-US" sz="2500">
                <a:latin typeface="Times New Roman" panose="02020603050405020304" pitchFamily="18" charset="0"/>
                <a:cs typeface="Times New Roman" panose="02020603050405020304" pitchFamily="18" charset="0"/>
              </a:rPr>
              <a:t>Phân </a:t>
            </a:r>
            <a:r>
              <a:rPr lang="en-US" sz="2500" dirty="0" err="1">
                <a:latin typeface="Times New Roman" panose="02020603050405020304" pitchFamily="18" charset="0"/>
                <a:cs typeface="Times New Roman" panose="02020603050405020304" pitchFamily="18" charset="0"/>
              </a:rPr>
              <a:t>loại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Miền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công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suất</a:t>
            </a:r>
            <a:r>
              <a:rPr lang="en-US" sz="2500" dirty="0">
                <a:latin typeface="Times New Roman" panose="02020603050405020304" pitchFamily="18" charset="0"/>
                <a:cs typeface="Times New Roman" panose="02020603050405020304" pitchFamily="18" charset="0"/>
              </a:rPr>
              <a:t> </a:t>
            </a:r>
            <a:r>
              <a:rPr lang="en-US" sz="2500" err="1">
                <a:latin typeface="Times New Roman" panose="02020603050405020304" pitchFamily="18" charset="0"/>
                <a:cs typeface="Times New Roman" panose="02020603050405020304" pitchFamily="18" charset="0"/>
              </a:rPr>
              <a:t>và</a:t>
            </a:r>
            <a:r>
              <a:rPr lang="en-US" sz="2500">
                <a:latin typeface="Times New Roman" panose="02020603050405020304" pitchFamily="18" charset="0"/>
                <a:cs typeface="Times New Roman" panose="02020603050405020304" pitchFamily="18" charset="0"/>
              </a:rPr>
              <a:t> miền </a:t>
            </a:r>
            <a:r>
              <a:rPr lang="en-US" sz="2500" dirty="0" err="1">
                <a:latin typeface="Times New Roman" panose="02020603050405020304" pitchFamily="18" charset="0"/>
                <a:cs typeface="Times New Roman" panose="02020603050405020304" pitchFamily="18" charset="0"/>
              </a:rPr>
              <a:t>mã</a:t>
            </a:r>
            <a:r>
              <a:rPr lang="en-US" sz="25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6E3BD7DF-F191-64B1-16A3-C059FDDBF7D1}"/>
              </a:ext>
            </a:extLst>
          </p:cNvPr>
          <p:cNvSpPr txBox="1"/>
          <p:nvPr/>
        </p:nvSpPr>
        <p:spPr>
          <a:xfrm>
            <a:off x="276286" y="986481"/>
            <a:ext cx="1829784"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NOMA</a:t>
            </a:r>
            <a:endParaRPr lang="en-US" sz="4000" b="1" dirty="0">
              <a:latin typeface="Times New Roman" panose="02020603050405020304" pitchFamily="18" charset="0"/>
              <a:cs typeface="Times New Roman" panose="02020603050405020304" pitchFamily="18" charset="0"/>
            </a:endParaRPr>
          </a:p>
        </p:txBody>
      </p:sp>
      <p:sp>
        <p:nvSpPr>
          <p:cNvPr id="3" name="Google Shape;2386;p43">
            <a:extLst>
              <a:ext uri="{FF2B5EF4-FFF2-40B4-BE49-F238E27FC236}">
                <a16:creationId xmlns:a16="http://schemas.microsoft.com/office/drawing/2014/main" id="{97C2179A-C1BF-C42D-DBA4-105D0D3FBEA7}"/>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6" name="Google Shape;2398;p43">
            <a:extLst>
              <a:ext uri="{FF2B5EF4-FFF2-40B4-BE49-F238E27FC236}">
                <a16:creationId xmlns:a16="http://schemas.microsoft.com/office/drawing/2014/main" id="{6EC6F800-3C86-29E2-C85E-22FDDBBF5701}"/>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8" name="Text 6">
            <a:extLst>
              <a:ext uri="{FF2B5EF4-FFF2-40B4-BE49-F238E27FC236}">
                <a16:creationId xmlns:a16="http://schemas.microsoft.com/office/drawing/2014/main" id="{2F336FCC-7E5E-181C-DBBB-5BCA305EC62F}"/>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3</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164821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8729D7-F84A-4074-9FDF-015D4CD21183}"/>
              </a:ext>
            </a:extLst>
          </p:cNvPr>
          <p:cNvPicPr>
            <a:picLocks noChangeAspect="1"/>
          </p:cNvPicPr>
          <p:nvPr/>
        </p:nvPicPr>
        <p:blipFill>
          <a:blip r:embed="rId3"/>
          <a:stretch>
            <a:fillRect/>
          </a:stretch>
        </p:blipFill>
        <p:spPr>
          <a:xfrm>
            <a:off x="6860950" y="1822706"/>
            <a:ext cx="5331050" cy="3343742"/>
          </a:xfrm>
          <a:prstGeom prst="rect">
            <a:avLst/>
          </a:prstGeom>
        </p:spPr>
      </p:pic>
      <p:sp>
        <p:nvSpPr>
          <p:cNvPr id="3" name="TextBox 2">
            <a:extLst>
              <a:ext uri="{FF2B5EF4-FFF2-40B4-BE49-F238E27FC236}">
                <a16:creationId xmlns:a16="http://schemas.microsoft.com/office/drawing/2014/main" id="{1825EB43-0C43-472C-AF5A-A886094B5A8A}"/>
              </a:ext>
            </a:extLst>
          </p:cNvPr>
          <p:cNvSpPr txBox="1"/>
          <p:nvPr/>
        </p:nvSpPr>
        <p:spPr>
          <a:xfrm>
            <a:off x="277270" y="1822706"/>
            <a:ext cx="6913642" cy="4062779"/>
          </a:xfrm>
          <a:prstGeom prst="rect">
            <a:avLst/>
          </a:prstGeom>
          <a:noFill/>
        </p:spPr>
        <p:txBody>
          <a:bodyPr wrap="square" rtlCol="0">
            <a:spAutoFit/>
          </a:bodyPr>
          <a:lstStyle/>
          <a:p>
            <a:pPr algn="just">
              <a:lnSpc>
                <a:spcPct val="150000"/>
              </a:lnSpc>
            </a:pPr>
            <a:r>
              <a:rPr lang="en-US" sz="2500">
                <a:latin typeface="Times New Roman" panose="02020603050405020304" pitchFamily="18" charset="0"/>
                <a:cs typeface="Times New Roman" panose="02020603050405020304" pitchFamily="18" charset="0"/>
              </a:rPr>
              <a:t>Hệ </a:t>
            </a:r>
            <a:r>
              <a:rPr lang="en-US" sz="2500" dirty="0" err="1">
                <a:latin typeface="Times New Roman" panose="02020603050405020304" pitchFamily="18" charset="0"/>
                <a:cs typeface="Times New Roman" panose="02020603050405020304" pitchFamily="18" charset="0"/>
              </a:rPr>
              <a:t>thống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truyền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thông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không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dây</a:t>
            </a:r>
            <a:r>
              <a:rPr lang="en-US" sz="2500" dirty="0">
                <a:latin typeface="Times New Roman" panose="02020603050405020304" pitchFamily="18" charset="0"/>
                <a:cs typeface="Times New Roman" panose="02020603050405020304" pitchFamily="18" charset="0"/>
              </a:rPr>
              <a:t> </a:t>
            </a:r>
          </a:p>
          <a:p>
            <a:pPr algn="just">
              <a:lnSpc>
                <a:spcPct val="150000"/>
              </a:lnSpc>
            </a:pPr>
            <a:r>
              <a:rPr lang="en-US" sz="2500" dirty="0" err="1">
                <a:latin typeface="Times New Roman" panose="02020603050405020304" pitchFamily="18" charset="0"/>
                <a:cs typeface="Times New Roman" panose="02020603050405020304" pitchFamily="18" charset="0"/>
              </a:rPr>
              <a:t>Đặc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Vùng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phủ</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sóng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rộng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kết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nối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toàn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cầu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kết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nối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tục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chịu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môi</a:t>
            </a:r>
            <a:r>
              <a:rPr lang="en-US" sz="2500" dirty="0">
                <a:latin typeface="Times New Roman" panose="02020603050405020304" pitchFamily="18" charset="0"/>
                <a:cs typeface="Times New Roman" panose="02020603050405020304" pitchFamily="18" charset="0"/>
              </a:rPr>
              <a:t> tr</a:t>
            </a:r>
            <a:r>
              <a:rPr lang="vi-VN" sz="2500" dirty="0">
                <a:latin typeface="Times New Roman" panose="02020603050405020304" pitchFamily="18" charset="0"/>
                <a:cs typeface="Times New Roman" panose="02020603050405020304" pitchFamily="18" charset="0"/>
              </a:rPr>
              <a:t>ư</a:t>
            </a:r>
            <a:r>
              <a:rPr lang="en-US" sz="2500" dirty="0" err="1">
                <a:latin typeface="Times New Roman" panose="02020603050405020304" pitchFamily="18" charset="0"/>
                <a:cs typeface="Times New Roman" panose="02020603050405020304" pitchFamily="18" charset="0"/>
              </a:rPr>
              <a:t>ờng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khắc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nghiệt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truyền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tải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dữ</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lớn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các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dịch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vụ</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dạng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sự</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linh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a:t>
            </a:r>
          </a:p>
          <a:p>
            <a:pPr algn="just">
              <a:lnSpc>
                <a:spcPct val="150000"/>
              </a:lnSpc>
            </a:pPr>
            <a:r>
              <a:rPr lang="en-US" sz="2500" dirty="0" err="1">
                <a:latin typeface="Times New Roman" panose="02020603050405020304" pitchFamily="18" charset="0"/>
                <a:cs typeface="Times New Roman" panose="02020603050405020304" pitchFamily="18" charset="0"/>
              </a:rPr>
              <a:t>Quỹ</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đạo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LEO, MEO, GEO.</a:t>
            </a:r>
          </a:p>
          <a:p>
            <a:pPr algn="just">
              <a:lnSpc>
                <a:spcPct val="150000"/>
              </a:lnSpc>
            </a:pPr>
            <a:endParaRPr lang="en-US" sz="25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858E0D0-85EB-1EF5-029C-301A3AB35F3C}"/>
              </a:ext>
            </a:extLst>
          </p:cNvPr>
          <p:cNvSpPr txBox="1"/>
          <p:nvPr/>
        </p:nvSpPr>
        <p:spPr>
          <a:xfrm>
            <a:off x="-1" y="46166"/>
            <a:ext cx="12186205"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1. Tổng quan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444C9BE-C542-322D-5383-64A024E106F5}"/>
              </a:ext>
            </a:extLst>
          </p:cNvPr>
          <p:cNvSpPr txBox="1"/>
          <p:nvPr/>
        </p:nvSpPr>
        <p:spPr>
          <a:xfrm>
            <a:off x="277269" y="917650"/>
            <a:ext cx="3167953"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Mạng vệ tinh</a:t>
            </a:r>
            <a:endParaRPr lang="en-US" sz="4000" b="1" dirty="0">
              <a:latin typeface="Times New Roman" panose="02020603050405020304" pitchFamily="18" charset="0"/>
              <a:cs typeface="Times New Roman" panose="02020603050405020304" pitchFamily="18" charset="0"/>
            </a:endParaRPr>
          </a:p>
        </p:txBody>
      </p:sp>
      <p:sp>
        <p:nvSpPr>
          <p:cNvPr id="11" name="Google Shape;2386;p43">
            <a:extLst>
              <a:ext uri="{FF2B5EF4-FFF2-40B4-BE49-F238E27FC236}">
                <a16:creationId xmlns:a16="http://schemas.microsoft.com/office/drawing/2014/main" id="{055EF3AC-B81C-EC41-0A4B-2BA57ED56A74}"/>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Google Shape;2398;p43">
            <a:extLst>
              <a:ext uri="{FF2B5EF4-FFF2-40B4-BE49-F238E27FC236}">
                <a16:creationId xmlns:a16="http://schemas.microsoft.com/office/drawing/2014/main" id="{D554B9CB-CE5E-4506-DD9A-4BA9E2B27194}"/>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3" name="Text 6">
            <a:extLst>
              <a:ext uri="{FF2B5EF4-FFF2-40B4-BE49-F238E27FC236}">
                <a16:creationId xmlns:a16="http://schemas.microsoft.com/office/drawing/2014/main" id="{A85F974D-AAD9-54DB-E5B7-C5E99553A5F8}"/>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4</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3979800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277269" y="1744623"/>
            <a:ext cx="6981800" cy="4639860"/>
          </a:xfrm>
          <a:prstGeom prst="rect">
            <a:avLst/>
          </a:prstGeom>
          <a:noFill/>
        </p:spPr>
        <p:txBody>
          <a:bodyPr wrap="square" rtlCol="0">
            <a:spAutoFit/>
          </a:bodyPr>
          <a:lstStyle/>
          <a:p>
            <a:pPr algn="just">
              <a:lnSpc>
                <a:spcPct val="150000"/>
              </a:lnSpc>
            </a:pPr>
            <a:r>
              <a:rPr lang="vi-VN" sz="2500">
                <a:latin typeface="Times New Roman" panose="02020603050405020304" pitchFamily="18" charset="0"/>
                <a:cs typeface="Times New Roman" panose="02020603050405020304" pitchFamily="18" charset="0"/>
              </a:rPr>
              <a:t>Hệ thống </a:t>
            </a:r>
            <a:r>
              <a:rPr lang="vi-VN" sz="2500" dirty="0">
                <a:latin typeface="Times New Roman" panose="02020603050405020304" pitchFamily="18" charset="0"/>
                <a:cs typeface="Times New Roman" panose="02020603050405020304" pitchFamily="18" charset="0"/>
              </a:rPr>
              <a:t>truyền thông dựa trên đất liền, sử dụng cơ sở hạ tầng vật lý</a:t>
            </a:r>
            <a:r>
              <a:rPr lang="en-US" sz="2500" dirty="0">
                <a:latin typeface="Times New Roman" panose="02020603050405020304" pitchFamily="18" charset="0"/>
                <a:cs typeface="Times New Roman" panose="02020603050405020304" pitchFamily="18" charset="0"/>
              </a:rPr>
              <a:t>.</a:t>
            </a:r>
            <a:r>
              <a:rPr lang="vi-VN" sz="2500" dirty="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algn="just">
              <a:lnSpc>
                <a:spcPct val="150000"/>
              </a:lnSpc>
            </a:pPr>
            <a:r>
              <a:rPr lang="en-US" sz="2500" dirty="0">
                <a:latin typeface="Times New Roman" panose="02020603050405020304" pitchFamily="18" charset="0"/>
                <a:cs typeface="Times New Roman" panose="02020603050405020304" pitchFamily="18" charset="0"/>
              </a:rPr>
              <a:t>K</a:t>
            </a:r>
            <a:r>
              <a:rPr lang="vi-VN" sz="2500" dirty="0">
                <a:latin typeface="Times New Roman" panose="02020603050405020304" pitchFamily="18" charset="0"/>
                <a:cs typeface="Times New Roman" panose="02020603050405020304" pitchFamily="18" charset="0"/>
              </a:rPr>
              <a:t>ết nối các thiết bị và máy tính trực tiếp với mạng thông tin trên mặt đất</a:t>
            </a:r>
            <a:r>
              <a:rPr lang="en-US" sz="2500" dirty="0">
                <a:latin typeface="Times New Roman" panose="02020603050405020304" pitchFamily="18" charset="0"/>
                <a:cs typeface="Times New Roman" panose="02020603050405020304" pitchFamily="18" charset="0"/>
              </a:rPr>
              <a:t>.</a:t>
            </a:r>
          </a:p>
          <a:p>
            <a:pPr algn="just">
              <a:lnSpc>
                <a:spcPct val="150000"/>
              </a:lnSpc>
            </a:pPr>
            <a:r>
              <a:rPr lang="en-US" sz="2500" dirty="0" err="1">
                <a:latin typeface="Times New Roman" panose="02020603050405020304" pitchFamily="18" charset="0"/>
                <a:cs typeface="Times New Roman" panose="02020603050405020304" pitchFamily="18" charset="0"/>
              </a:rPr>
              <a:t>Đặc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Độ phức tạp và quan trọng</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h</a:t>
            </a:r>
            <a:r>
              <a:rPr lang="vi-VN" sz="2500">
                <a:latin typeface="Times New Roman" panose="02020603050405020304" pitchFamily="18" charset="0"/>
                <a:cs typeface="Times New Roman" panose="02020603050405020304" pitchFamily="18" charset="0"/>
              </a:rPr>
              <a:t>ợp </a:t>
            </a:r>
            <a:r>
              <a:rPr lang="vi-VN" sz="2500" dirty="0">
                <a:latin typeface="Times New Roman" panose="02020603050405020304" pitchFamily="18" charset="0"/>
                <a:cs typeface="Times New Roman" panose="02020603050405020304" pitchFamily="18" charset="0"/>
              </a:rPr>
              <a:t>tác với mạng vệ tinh</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m</a:t>
            </a:r>
            <a:r>
              <a:rPr lang="vi-VN" sz="2500">
                <a:latin typeface="Times New Roman" panose="02020603050405020304" pitchFamily="18" charset="0"/>
                <a:cs typeface="Times New Roman" panose="02020603050405020304" pitchFamily="18" charset="0"/>
              </a:rPr>
              <a:t>ạng </a:t>
            </a:r>
            <a:r>
              <a:rPr lang="vi-VN" sz="2500" dirty="0">
                <a:latin typeface="Times New Roman" panose="02020603050405020304" pitchFamily="18" charset="0"/>
                <a:cs typeface="Times New Roman" panose="02020603050405020304" pitchFamily="18" charset="0"/>
              </a:rPr>
              <a:t>tự tổ chức</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a:t>
            </a:r>
            <a:r>
              <a:rPr lang="vi-VN" sz="2500">
                <a:latin typeface="Times New Roman" panose="02020603050405020304" pitchFamily="18" charset="0"/>
                <a:cs typeface="Times New Roman" panose="02020603050405020304" pitchFamily="18" charset="0"/>
              </a:rPr>
              <a:t>iến </a:t>
            </a:r>
            <a:r>
              <a:rPr lang="vi-VN" sz="2500" dirty="0">
                <a:latin typeface="Times New Roman" panose="02020603050405020304" pitchFamily="18" charset="0"/>
                <a:cs typeface="Times New Roman" panose="02020603050405020304" pitchFamily="18" charset="0"/>
              </a:rPr>
              <a:t>bộ công nghệ</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c</a:t>
            </a:r>
            <a:r>
              <a:rPr lang="vi-VN" sz="2500">
                <a:latin typeface="Times New Roman" panose="02020603050405020304" pitchFamily="18" charset="0"/>
                <a:cs typeface="Times New Roman" panose="02020603050405020304" pitchFamily="18" charset="0"/>
              </a:rPr>
              <a:t>hia </a:t>
            </a:r>
            <a:r>
              <a:rPr lang="vi-VN" sz="2500" dirty="0">
                <a:latin typeface="Times New Roman" panose="02020603050405020304" pitchFamily="18" charset="0"/>
                <a:cs typeface="Times New Roman" panose="02020603050405020304" pitchFamily="18" charset="0"/>
              </a:rPr>
              <a:t>tài nguyên truyền thông</a:t>
            </a:r>
            <a:r>
              <a:rPr lang="en-US" sz="2500" dirty="0">
                <a:latin typeface="Times New Roman" panose="02020603050405020304" pitchFamily="18" charset="0"/>
                <a:cs typeface="Times New Roman" panose="02020603050405020304" pitchFamily="18" charset="0"/>
              </a:rPr>
              <a:t>.</a:t>
            </a:r>
          </a:p>
          <a:p>
            <a:pPr algn="just">
              <a:lnSpc>
                <a:spcPct val="150000"/>
              </a:lnSpc>
            </a:pPr>
            <a:endParaRPr lang="en-US" sz="2500" dirty="0">
              <a:latin typeface="Times New Roman" panose="02020603050405020304" pitchFamily="18" charset="0"/>
              <a:cs typeface="Times New Roman" panose="02020603050405020304" pitchFamily="18" charset="0"/>
            </a:endParaRPr>
          </a:p>
        </p:txBody>
      </p:sp>
      <p:pic>
        <p:nvPicPr>
          <p:cNvPr id="3074" name="Picture 2" descr="Cáp Quang Tiệm Net | Lắp Cáp Quang VNPT Cho Phòng Net">
            <a:extLst>
              <a:ext uri="{FF2B5EF4-FFF2-40B4-BE49-F238E27FC236}">
                <a16:creationId xmlns:a16="http://schemas.microsoft.com/office/drawing/2014/main" id="{B125A6D5-7240-4A23-A624-71E78AAA2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2402889"/>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06944D-AC97-DDC9-8E8E-09A10153D46B}"/>
              </a:ext>
            </a:extLst>
          </p:cNvPr>
          <p:cNvSpPr txBox="1"/>
          <p:nvPr/>
        </p:nvSpPr>
        <p:spPr>
          <a:xfrm>
            <a:off x="0" y="46166"/>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1. Tổng quan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E55C411-53EE-1C0F-BCE8-4265DE8B1A92}"/>
              </a:ext>
            </a:extLst>
          </p:cNvPr>
          <p:cNvSpPr txBox="1"/>
          <p:nvPr/>
        </p:nvSpPr>
        <p:spPr>
          <a:xfrm>
            <a:off x="277269" y="917650"/>
            <a:ext cx="3362633"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Mạng mặt đất</a:t>
            </a:r>
            <a:endParaRPr lang="en-US" sz="4000" b="1" dirty="0">
              <a:latin typeface="Times New Roman" panose="02020603050405020304" pitchFamily="18" charset="0"/>
              <a:cs typeface="Times New Roman" panose="02020603050405020304" pitchFamily="18" charset="0"/>
            </a:endParaRPr>
          </a:p>
        </p:txBody>
      </p:sp>
      <p:sp>
        <p:nvSpPr>
          <p:cNvPr id="9" name="Google Shape;2386;p43">
            <a:extLst>
              <a:ext uri="{FF2B5EF4-FFF2-40B4-BE49-F238E27FC236}">
                <a16:creationId xmlns:a16="http://schemas.microsoft.com/office/drawing/2014/main" id="{171BAAE3-EE2A-B236-8804-F36F9D100CBA}"/>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0" name="Google Shape;2398;p43">
            <a:extLst>
              <a:ext uri="{FF2B5EF4-FFF2-40B4-BE49-F238E27FC236}">
                <a16:creationId xmlns:a16="http://schemas.microsoft.com/office/drawing/2014/main" id="{06B4E062-3580-8ACE-2162-412CF07DEC07}"/>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Text 6">
            <a:extLst>
              <a:ext uri="{FF2B5EF4-FFF2-40B4-BE49-F238E27FC236}">
                <a16:creationId xmlns:a16="http://schemas.microsoft.com/office/drawing/2014/main" id="{11A77CDB-262B-1ACC-249F-85DDE1F75535}"/>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5</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90708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5669281" y="2386793"/>
            <a:ext cx="6253316" cy="3485698"/>
          </a:xfrm>
          <a:prstGeom prst="rect">
            <a:avLst/>
          </a:prstGeom>
          <a:noFill/>
        </p:spPr>
        <p:txBody>
          <a:bodyPr wrap="square" rtlCol="0">
            <a:spAutoFit/>
          </a:bodyPr>
          <a:lstStyle/>
          <a:p>
            <a:pPr lvl="0" algn="just">
              <a:lnSpc>
                <a:spcPct val="150000"/>
              </a:lnSpc>
            </a:pPr>
            <a:r>
              <a:rPr lang="en-US" sz="2500" dirty="0">
                <a:latin typeface="Times New Roman" panose="02020603050405020304" pitchFamily="18" charset="0"/>
                <a:cs typeface="Times New Roman" panose="02020603050405020304" pitchFamily="18" charset="0"/>
              </a:rPr>
              <a:t>C</a:t>
            </a:r>
            <a:r>
              <a:rPr lang="vi-VN" sz="2500" dirty="0">
                <a:latin typeface="Times New Roman" panose="02020603050405020304" pitchFamily="18" charset="0"/>
                <a:cs typeface="Times New Roman" panose="02020603050405020304" pitchFamily="18" charset="0"/>
              </a:rPr>
              <a:t>ó khả năng cung cấp khả năng phủ sóng với chi phí thấp cho khu vực đông dân bằng cách duy trì kết nối không trực tiếp</a:t>
            </a:r>
            <a:r>
              <a:rPr lang="en-US" sz="2500" dirty="0">
                <a:latin typeface="Times New Roman" panose="02020603050405020304" pitchFamily="18" charset="0"/>
                <a:cs typeface="Times New Roman" panose="02020603050405020304" pitchFamily="18" charset="0"/>
              </a:rPr>
              <a:t>.</a:t>
            </a:r>
          </a:p>
          <a:p>
            <a:pPr lvl="0" algn="just">
              <a:lnSpc>
                <a:spcPct val="150000"/>
              </a:lnSpc>
            </a:pPr>
            <a:r>
              <a:rPr kumimoji="0" lang="en-US" sz="25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Đặc</a:t>
            </a: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25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điểm</a:t>
            </a: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Kết hợp lợi thế của hai công nghệ</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l</a:t>
            </a:r>
            <a:r>
              <a:rPr lang="vi-VN" sz="2500">
                <a:latin typeface="Times New Roman" panose="02020603050405020304" pitchFamily="18" charset="0"/>
                <a:cs typeface="Times New Roman" panose="02020603050405020304" pitchFamily="18" charset="0"/>
              </a:rPr>
              <a:t>iên </a:t>
            </a:r>
            <a:r>
              <a:rPr lang="vi-VN" sz="2500" dirty="0">
                <a:latin typeface="Times New Roman" panose="02020603050405020304" pitchFamily="18" charset="0"/>
                <a:cs typeface="Times New Roman" panose="02020603050405020304" pitchFamily="18" charset="0"/>
              </a:rPr>
              <a:t>tục và ổn định</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k</a:t>
            </a:r>
            <a:r>
              <a:rPr lang="vi-VN" sz="2500">
                <a:latin typeface="Times New Roman" panose="02020603050405020304" pitchFamily="18" charset="0"/>
                <a:cs typeface="Times New Roman" panose="02020603050405020304" pitchFamily="18" charset="0"/>
              </a:rPr>
              <a:t>hả </a:t>
            </a:r>
            <a:r>
              <a:rPr lang="vi-VN" sz="2500" dirty="0">
                <a:latin typeface="Times New Roman" panose="02020603050405020304" pitchFamily="18" charset="0"/>
                <a:cs typeface="Times New Roman" panose="02020603050405020304" pitchFamily="18" charset="0"/>
              </a:rPr>
              <a:t>năng mở rộng</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p</a:t>
            </a:r>
            <a:r>
              <a:rPr lang="vi-VN" sz="2500">
                <a:latin typeface="Times New Roman" panose="02020603050405020304" pitchFamily="18" charset="0"/>
                <a:cs typeface="Times New Roman" panose="02020603050405020304" pitchFamily="18" charset="0"/>
              </a:rPr>
              <a:t>hủ </a:t>
            </a:r>
            <a:r>
              <a:rPr lang="vi-VN" sz="2500" dirty="0">
                <a:latin typeface="Times New Roman" panose="02020603050405020304" pitchFamily="18" charset="0"/>
                <a:cs typeface="Times New Roman" panose="02020603050405020304" pitchFamily="18" charset="0"/>
              </a:rPr>
              <a:t>sóng toàn cầu</a:t>
            </a:r>
            <a:r>
              <a:rPr lang="en-US" sz="250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a</a:t>
            </a:r>
            <a:r>
              <a:rPr lang="vi-VN" sz="2500">
                <a:latin typeface="Times New Roman" panose="02020603050405020304" pitchFamily="18" charset="0"/>
                <a:cs typeface="Times New Roman" panose="02020603050405020304" pitchFamily="18" charset="0"/>
              </a:rPr>
              <a:t>n </a:t>
            </a:r>
            <a:r>
              <a:rPr lang="vi-VN" sz="2500" dirty="0">
                <a:latin typeface="Times New Roman" panose="02020603050405020304" pitchFamily="18" charset="0"/>
                <a:cs typeface="Times New Roman" panose="02020603050405020304" pitchFamily="18" charset="0"/>
              </a:rPr>
              <a:t>toàn và bảo mật</a:t>
            </a:r>
            <a:r>
              <a:rPr lang="en-US" sz="2500" dirty="0">
                <a:latin typeface="Times New Roman" panose="02020603050405020304" pitchFamily="18" charset="0"/>
                <a:cs typeface="Times New Roman" panose="02020603050405020304" pitchFamily="18" charset="0"/>
              </a:rPr>
              <a:t>.</a:t>
            </a:r>
            <a:endPar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7C0C3D8-1C74-4D14-BF86-A4206181ACDB}"/>
              </a:ext>
            </a:extLst>
          </p:cNvPr>
          <p:cNvPicPr>
            <a:picLocks noChangeAspect="1"/>
          </p:cNvPicPr>
          <p:nvPr/>
        </p:nvPicPr>
        <p:blipFill>
          <a:blip r:embed="rId3"/>
          <a:stretch>
            <a:fillRect/>
          </a:stretch>
        </p:blipFill>
        <p:spPr>
          <a:xfrm>
            <a:off x="112087" y="1822706"/>
            <a:ext cx="5232728" cy="4762870"/>
          </a:xfrm>
          <a:prstGeom prst="rect">
            <a:avLst/>
          </a:prstGeom>
        </p:spPr>
      </p:pic>
      <p:sp>
        <p:nvSpPr>
          <p:cNvPr id="8" name="TextBox 7">
            <a:extLst>
              <a:ext uri="{FF2B5EF4-FFF2-40B4-BE49-F238E27FC236}">
                <a16:creationId xmlns:a16="http://schemas.microsoft.com/office/drawing/2014/main" id="{B0539A4E-838F-3B5D-8AF0-FBC26283AD4E}"/>
              </a:ext>
            </a:extLst>
          </p:cNvPr>
          <p:cNvSpPr txBox="1"/>
          <p:nvPr/>
        </p:nvSpPr>
        <p:spPr>
          <a:xfrm>
            <a:off x="0" y="46166"/>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1. Tổng quan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9896252-A3E5-7B48-81B5-BEB33102DDBC}"/>
              </a:ext>
            </a:extLst>
          </p:cNvPr>
          <p:cNvSpPr txBox="1"/>
          <p:nvPr/>
        </p:nvSpPr>
        <p:spPr>
          <a:xfrm>
            <a:off x="277269" y="917650"/>
            <a:ext cx="7167717"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Mạng lai ghép vệ tinh – mặt đất</a:t>
            </a:r>
            <a:endParaRPr lang="en-US" sz="4000" b="1" dirty="0">
              <a:latin typeface="Times New Roman" panose="02020603050405020304" pitchFamily="18" charset="0"/>
              <a:cs typeface="Times New Roman" panose="02020603050405020304" pitchFamily="18" charset="0"/>
            </a:endParaRPr>
          </a:p>
        </p:txBody>
      </p:sp>
      <p:sp>
        <p:nvSpPr>
          <p:cNvPr id="10" name="Google Shape;2386;p43">
            <a:extLst>
              <a:ext uri="{FF2B5EF4-FFF2-40B4-BE49-F238E27FC236}">
                <a16:creationId xmlns:a16="http://schemas.microsoft.com/office/drawing/2014/main" id="{550DDD3A-06A3-6649-A6C3-028C8C4CEAAE}"/>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2398;p43">
            <a:extLst>
              <a:ext uri="{FF2B5EF4-FFF2-40B4-BE49-F238E27FC236}">
                <a16:creationId xmlns:a16="http://schemas.microsoft.com/office/drawing/2014/main" id="{B161FF55-60F1-8542-0839-8D80971ACAA8}"/>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Text 6">
            <a:extLst>
              <a:ext uri="{FF2B5EF4-FFF2-40B4-BE49-F238E27FC236}">
                <a16:creationId xmlns:a16="http://schemas.microsoft.com/office/drawing/2014/main" id="{5057F053-CA53-176A-098A-2777CAEAE100}"/>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6</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295128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B9A7F2-194A-4B53-B7ED-DDD083A30D6B}"/>
              </a:ext>
            </a:extLst>
          </p:cNvPr>
          <p:cNvSpPr txBox="1"/>
          <p:nvPr/>
        </p:nvSpPr>
        <p:spPr>
          <a:xfrm>
            <a:off x="277269" y="1974691"/>
            <a:ext cx="8421849" cy="2908617"/>
          </a:xfrm>
          <a:prstGeom prst="rect">
            <a:avLst/>
          </a:prstGeom>
          <a:noFill/>
        </p:spPr>
        <p:txBody>
          <a:bodyPr wrap="square" rtlCol="0">
            <a:spAutoFit/>
          </a:bodyPr>
          <a:lstStyle/>
          <a:p>
            <a:pPr lvl="0" algn="just">
              <a:lnSpc>
                <a:spcPct val="150000"/>
              </a:lnSpc>
            </a:pPr>
            <a:r>
              <a:rPr lang="en-US" sz="2500">
                <a:latin typeface="Times New Roman" panose="02020603050405020304" pitchFamily="18" charset="0"/>
                <a:cs typeface="Times New Roman" panose="02020603050405020304" pitchFamily="18" charset="0"/>
              </a:rPr>
              <a:t>C</a:t>
            </a:r>
            <a:r>
              <a:rPr lang="vi-VN" sz="2500" dirty="0">
                <a:latin typeface="Times New Roman" panose="02020603050405020304" pitchFamily="18" charset="0"/>
                <a:cs typeface="Times New Roman" panose="02020603050405020304" pitchFamily="18" charset="0"/>
              </a:rPr>
              <a:t>ho phép các nút trong mạng làm việc cùng nhau để truyền tải dữ liệu một cách hiệu quả hơn, đảm bảo độ tin cậy và tối ưu hóa tốc độ truyền thông.</a:t>
            </a:r>
            <a:endParaRPr lang="en-US" sz="2500" dirty="0">
              <a:latin typeface="Times New Roman" panose="02020603050405020304" pitchFamily="18" charset="0"/>
              <a:cs typeface="Times New Roman" panose="02020603050405020304" pitchFamily="18" charset="0"/>
            </a:endParaRPr>
          </a:p>
          <a:p>
            <a:pPr lvl="0" algn="just">
              <a:lnSpc>
                <a:spcPct val="150000"/>
              </a:lnSpc>
            </a:pPr>
            <a:r>
              <a:rPr lang="en-US" sz="2500">
                <a:latin typeface="Times New Roman" panose="02020603050405020304" pitchFamily="18" charset="0"/>
                <a:cs typeface="Times New Roman" panose="02020603050405020304" pitchFamily="18" charset="0"/>
              </a:rPr>
              <a:t>Cho </a:t>
            </a:r>
            <a:r>
              <a:rPr lang="en-US" sz="2500" dirty="0" err="1">
                <a:latin typeface="Times New Roman" panose="02020603050405020304" pitchFamily="18" charset="0"/>
                <a:cs typeface="Times New Roman" panose="02020603050405020304" pitchFamily="18" charset="0"/>
              </a:rPr>
              <a:t>phép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các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người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dùng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cùng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hợp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tác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để</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tối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ưu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hóa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suất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của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hệ</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thống</a:t>
            </a:r>
            <a:r>
              <a:rPr lang="en-US" sz="250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54EF0A2-257A-1428-8A28-5FB181045E3C}"/>
              </a:ext>
            </a:extLst>
          </p:cNvPr>
          <p:cNvPicPr>
            <a:picLocks noChangeAspect="1"/>
          </p:cNvPicPr>
          <p:nvPr/>
        </p:nvPicPr>
        <p:blipFill>
          <a:blip r:embed="rId3"/>
          <a:stretch>
            <a:fillRect/>
          </a:stretch>
        </p:blipFill>
        <p:spPr>
          <a:xfrm>
            <a:off x="8886601" y="2076308"/>
            <a:ext cx="3305399" cy="2438542"/>
          </a:xfrm>
          <a:prstGeom prst="rect">
            <a:avLst/>
          </a:prstGeom>
        </p:spPr>
      </p:pic>
      <p:sp>
        <p:nvSpPr>
          <p:cNvPr id="8" name="TextBox 7">
            <a:extLst>
              <a:ext uri="{FF2B5EF4-FFF2-40B4-BE49-F238E27FC236}">
                <a16:creationId xmlns:a16="http://schemas.microsoft.com/office/drawing/2014/main" id="{EF505D56-15E4-ABE6-2D78-6853FA4D12BA}"/>
              </a:ext>
            </a:extLst>
          </p:cNvPr>
          <p:cNvSpPr txBox="1"/>
          <p:nvPr/>
        </p:nvSpPr>
        <p:spPr>
          <a:xfrm>
            <a:off x="0" y="46166"/>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1. Tổng quan</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1EA87C2-320F-37CD-01A1-AE9049B878D7}"/>
              </a:ext>
            </a:extLst>
          </p:cNvPr>
          <p:cNvSpPr txBox="1"/>
          <p:nvPr/>
        </p:nvSpPr>
        <p:spPr>
          <a:xfrm>
            <a:off x="277269" y="917650"/>
            <a:ext cx="7167717"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Truyền thông</a:t>
            </a:r>
            <a:r>
              <a:rPr lang="en-US" sz="4000" b="1">
                <a:latin typeface="Times New Roman" panose="02020603050405020304" pitchFamily="18" charset="0"/>
                <a:cs typeface="Times New Roman" panose="02020603050405020304" pitchFamily="18" charset="0"/>
              </a:rPr>
              <a:t> hợp tác</a:t>
            </a:r>
            <a:endParaRPr lang="en-US" sz="4000" b="1" dirty="0">
              <a:latin typeface="Times New Roman" panose="02020603050405020304" pitchFamily="18" charset="0"/>
              <a:cs typeface="Times New Roman" panose="02020603050405020304" pitchFamily="18" charset="0"/>
            </a:endParaRPr>
          </a:p>
        </p:txBody>
      </p:sp>
      <p:sp>
        <p:nvSpPr>
          <p:cNvPr id="10" name="Google Shape;2386;p43">
            <a:extLst>
              <a:ext uri="{FF2B5EF4-FFF2-40B4-BE49-F238E27FC236}">
                <a16:creationId xmlns:a16="http://schemas.microsoft.com/office/drawing/2014/main" id="{170AF94B-44D0-11AB-5E0B-B565F630927A}"/>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2398;p43">
            <a:extLst>
              <a:ext uri="{FF2B5EF4-FFF2-40B4-BE49-F238E27FC236}">
                <a16:creationId xmlns:a16="http://schemas.microsoft.com/office/drawing/2014/main" id="{262F0BE9-CEF7-3F5F-EE6C-9A095230CAE8}"/>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Text 6">
            <a:extLst>
              <a:ext uri="{FF2B5EF4-FFF2-40B4-BE49-F238E27FC236}">
                <a16:creationId xmlns:a16="http://schemas.microsoft.com/office/drawing/2014/main" id="{0FC6EE8E-D9D1-80F3-ED14-71430AEB622C}"/>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7</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56698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C475065-BA76-457C-B662-241CFB3135FE}"/>
              </a:ext>
            </a:extLst>
          </p:cNvPr>
          <p:cNvSpPr/>
          <p:nvPr/>
        </p:nvSpPr>
        <p:spPr>
          <a:xfrm>
            <a:off x="6107072" y="1868331"/>
            <a:ext cx="5220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C5C97A31-A6F0-468B-BF9E-09ADA2C2DCC6}"/>
              </a:ext>
            </a:extLst>
          </p:cNvPr>
          <p:cNvSpPr/>
          <p:nvPr/>
        </p:nvSpPr>
        <p:spPr>
          <a:xfrm>
            <a:off x="433137" y="2552331"/>
            <a:ext cx="5662352"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23A4FE8A-1E88-4BA3-807E-82AA14EA5A66}"/>
              </a:ext>
            </a:extLst>
          </p:cNvPr>
          <p:cNvSpPr/>
          <p:nvPr/>
        </p:nvSpPr>
        <p:spPr>
          <a:xfrm>
            <a:off x="6107072" y="3236331"/>
            <a:ext cx="547934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F902442A-1DC8-4BBE-AD09-59F39DC4981C}"/>
              </a:ext>
            </a:extLst>
          </p:cNvPr>
          <p:cNvSpPr/>
          <p:nvPr/>
        </p:nvSpPr>
        <p:spPr>
          <a:xfrm>
            <a:off x="3579395" y="3920331"/>
            <a:ext cx="2516094"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8" name="Picture 3" descr="D:\Fullppt\005-PNG이미지\magnifying-glass-189254.png">
            <a:extLst>
              <a:ext uri="{FF2B5EF4-FFF2-40B4-BE49-F238E27FC236}">
                <a16:creationId xmlns:a16="http://schemas.microsoft.com/office/drawing/2014/main" id="{2664B124-632C-404D-9B58-AD0E74CAB5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578045" y="1691950"/>
            <a:ext cx="4824536" cy="474161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6CC8E154-0E33-492C-842A-802D59A6FBBD}"/>
              </a:ext>
            </a:extLst>
          </p:cNvPr>
          <p:cNvGrpSpPr/>
          <p:nvPr/>
        </p:nvGrpSpPr>
        <p:grpSpPr>
          <a:xfrm>
            <a:off x="4778450" y="1892576"/>
            <a:ext cx="2700000" cy="2700000"/>
            <a:chOff x="7794000" y="1096324"/>
            <a:chExt cx="2700000" cy="2700000"/>
          </a:xfrm>
        </p:grpSpPr>
        <p:sp>
          <p:nvSpPr>
            <p:cNvPr id="30" name="Rectangle 12">
              <a:extLst>
                <a:ext uri="{FF2B5EF4-FFF2-40B4-BE49-F238E27FC236}">
                  <a16:creationId xmlns:a16="http://schemas.microsoft.com/office/drawing/2014/main" id="{A02FD1C1-1D16-4888-BBF9-523329621A22}"/>
                </a:ext>
              </a:extLst>
            </p:cNvPr>
            <p:cNvSpPr/>
            <p:nvPr/>
          </p:nvSpPr>
          <p:spPr>
            <a:xfrm>
              <a:off x="7794281" y="1756756"/>
              <a:ext cx="2699438" cy="684000"/>
            </a:xfrm>
            <a:custGeom>
              <a:avLst/>
              <a:gdLst/>
              <a:ahLst/>
              <a:cxnLst/>
              <a:rect l="l" t="t" r="r" b="b"/>
              <a:pathLst>
                <a:path w="2699438" h="684000">
                  <a:moveTo>
                    <a:pt x="190650" y="0"/>
                  </a:moveTo>
                  <a:lnTo>
                    <a:pt x="2508788" y="0"/>
                  </a:lnTo>
                  <a:cubicBezTo>
                    <a:pt x="2629645" y="199728"/>
                    <a:pt x="2698697" y="433837"/>
                    <a:pt x="2699438" y="684000"/>
                  </a:cubicBezTo>
                  <a:lnTo>
                    <a:pt x="0" y="684000"/>
                  </a:lnTo>
                  <a:cubicBezTo>
                    <a:pt x="741" y="433837"/>
                    <a:pt x="69793" y="199728"/>
                    <a:pt x="1906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13">
              <a:extLst>
                <a:ext uri="{FF2B5EF4-FFF2-40B4-BE49-F238E27FC236}">
                  <a16:creationId xmlns:a16="http://schemas.microsoft.com/office/drawing/2014/main" id="{AC20F5CD-7D04-43E0-970D-C7736B66DE89}"/>
                </a:ext>
              </a:extLst>
            </p:cNvPr>
            <p:cNvSpPr/>
            <p:nvPr/>
          </p:nvSpPr>
          <p:spPr>
            <a:xfrm>
              <a:off x="7794000" y="2440756"/>
              <a:ext cx="2700000" cy="684000"/>
            </a:xfrm>
            <a:custGeom>
              <a:avLst/>
              <a:gdLst/>
              <a:ahLst/>
              <a:cxnLst/>
              <a:rect l="l" t="t" r="r" b="b"/>
              <a:pathLst>
                <a:path w="2700000" h="684000">
                  <a:moveTo>
                    <a:pt x="281" y="0"/>
                  </a:moveTo>
                  <a:lnTo>
                    <a:pt x="2699719" y="0"/>
                  </a:lnTo>
                  <a:cubicBezTo>
                    <a:pt x="2699996" y="1855"/>
                    <a:pt x="2700000" y="3711"/>
                    <a:pt x="2700000" y="5568"/>
                  </a:cubicBezTo>
                  <a:cubicBezTo>
                    <a:pt x="2700000" y="253162"/>
                    <a:pt x="2633347" y="485188"/>
                    <a:pt x="2515834" y="684000"/>
                  </a:cubicBezTo>
                  <a:lnTo>
                    <a:pt x="184166" y="684000"/>
                  </a:lnTo>
                  <a:cubicBezTo>
                    <a:pt x="66654" y="485188"/>
                    <a:pt x="0" y="253162"/>
                    <a:pt x="0" y="556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Rectangle 14">
              <a:extLst>
                <a:ext uri="{FF2B5EF4-FFF2-40B4-BE49-F238E27FC236}">
                  <a16:creationId xmlns:a16="http://schemas.microsoft.com/office/drawing/2014/main" id="{1405C67D-AF36-4B26-8DC0-CCB11BC30493}"/>
                </a:ext>
              </a:extLst>
            </p:cNvPr>
            <p:cNvSpPr/>
            <p:nvPr/>
          </p:nvSpPr>
          <p:spPr>
            <a:xfrm>
              <a:off x="7978166" y="3124756"/>
              <a:ext cx="2331668" cy="671568"/>
            </a:xfrm>
            <a:custGeom>
              <a:avLst/>
              <a:gdLst/>
              <a:ahLst/>
              <a:cxnLst/>
              <a:rect l="l" t="t" r="r" b="b"/>
              <a:pathLst>
                <a:path w="2331668" h="671568">
                  <a:moveTo>
                    <a:pt x="0" y="0"/>
                  </a:moveTo>
                  <a:lnTo>
                    <a:pt x="2331668" y="0"/>
                  </a:lnTo>
                  <a:cubicBezTo>
                    <a:pt x="2098837" y="401928"/>
                    <a:pt x="1663824" y="671568"/>
                    <a:pt x="1165834" y="671568"/>
                  </a:cubicBezTo>
                  <a:cubicBezTo>
                    <a:pt x="667844" y="671568"/>
                    <a:pt x="232831" y="40192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18">
              <a:extLst>
                <a:ext uri="{FF2B5EF4-FFF2-40B4-BE49-F238E27FC236}">
                  <a16:creationId xmlns:a16="http://schemas.microsoft.com/office/drawing/2014/main" id="{302BAA2E-CE7E-4DF9-8107-4C6CC96E7BD6}"/>
                </a:ext>
              </a:extLst>
            </p:cNvPr>
            <p:cNvSpPr/>
            <p:nvPr/>
          </p:nvSpPr>
          <p:spPr>
            <a:xfrm>
              <a:off x="7984931" y="1096324"/>
              <a:ext cx="2318138" cy="660432"/>
            </a:xfrm>
            <a:custGeom>
              <a:avLst/>
              <a:gdLst/>
              <a:ahLst/>
              <a:cxnLst/>
              <a:rect l="l" t="t" r="r" b="b"/>
              <a:pathLst>
                <a:path w="2318138" h="660432">
                  <a:moveTo>
                    <a:pt x="1159069" y="0"/>
                  </a:moveTo>
                  <a:cubicBezTo>
                    <a:pt x="1652397" y="0"/>
                    <a:pt x="2083921" y="264615"/>
                    <a:pt x="2318138" y="660432"/>
                  </a:cubicBezTo>
                  <a:lnTo>
                    <a:pt x="0" y="660432"/>
                  </a:lnTo>
                  <a:cubicBezTo>
                    <a:pt x="234217" y="264615"/>
                    <a:pt x="665741" y="0"/>
                    <a:pt x="11590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49" name="TextBox 48">
            <a:extLst>
              <a:ext uri="{FF2B5EF4-FFF2-40B4-BE49-F238E27FC236}">
                <a16:creationId xmlns:a16="http://schemas.microsoft.com/office/drawing/2014/main" id="{9AA36531-DB4C-4F4F-8B75-9CE1134C0A13}"/>
              </a:ext>
            </a:extLst>
          </p:cNvPr>
          <p:cNvSpPr txBox="1"/>
          <p:nvPr/>
        </p:nvSpPr>
        <p:spPr>
          <a:xfrm>
            <a:off x="7713521" y="1996996"/>
            <a:ext cx="3473288" cy="400110"/>
          </a:xfrm>
          <a:prstGeom prst="rect">
            <a:avLst/>
          </a:prstGeom>
          <a:noFill/>
        </p:spPr>
        <p:txBody>
          <a:bodyPr wrap="square" rtlCol="0">
            <a:spAutoFit/>
          </a:bodyPr>
          <a:lstStyle/>
          <a:p>
            <a:pPr lvl="0"/>
            <a:r>
              <a:rPr lang="en-US" sz="2000" b="1">
                <a:solidFill>
                  <a:schemeClr val="bg1"/>
                </a:solidFill>
                <a:latin typeface="Times New Roman" panose="02020603050405020304" pitchFamily="18" charset="0"/>
                <a:cs typeface="Times New Roman" panose="02020603050405020304" pitchFamily="18" charset="0"/>
              </a:rPr>
              <a:t>1 </a:t>
            </a:r>
            <a:r>
              <a:rPr lang="en-US" sz="2000" b="1" err="1">
                <a:solidFill>
                  <a:schemeClr val="bg1"/>
                </a:solidFill>
                <a:latin typeface="Times New Roman" panose="02020603050405020304" pitchFamily="18" charset="0"/>
                <a:cs typeface="Times New Roman" panose="02020603050405020304" pitchFamily="18" charset="0"/>
              </a:rPr>
              <a:t>nguồn</a:t>
            </a:r>
            <a:r>
              <a:rPr lang="en-US" sz="2000" b="1">
                <a:solidFill>
                  <a:schemeClr val="bg1"/>
                </a:solidFill>
                <a:latin typeface="Times New Roman" panose="02020603050405020304" pitchFamily="18" charset="0"/>
                <a:cs typeface="Times New Roman" panose="02020603050405020304" pitchFamily="18" charset="0"/>
              </a:rPr>
              <a:t> </a:t>
            </a:r>
            <a:r>
              <a:rPr lang="en-US" sz="2000" b="1" i="1">
                <a:solidFill>
                  <a:schemeClr val="bg1"/>
                </a:solidFill>
                <a:latin typeface="Times New Roman" panose="02020603050405020304" pitchFamily="18" charset="0"/>
                <a:cs typeface="Times New Roman" panose="02020603050405020304" pitchFamily="18" charset="0"/>
              </a:rPr>
              <a:t>S</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43184F7-3F92-4097-9AA4-2E18D4204230}"/>
              </a:ext>
            </a:extLst>
          </p:cNvPr>
          <p:cNvSpPr txBox="1"/>
          <p:nvPr/>
        </p:nvSpPr>
        <p:spPr>
          <a:xfrm>
            <a:off x="7541807" y="3393450"/>
            <a:ext cx="4122358" cy="415498"/>
          </a:xfrm>
          <a:prstGeom prst="rect">
            <a:avLst/>
          </a:prstGeom>
          <a:noFill/>
        </p:spPr>
        <p:txBody>
          <a:bodyPr wrap="square" rtlCol="0">
            <a:spAutoFit/>
          </a:bodyPr>
          <a:lstStyle/>
          <a:p>
            <a:pPr lvl="0"/>
            <a:r>
              <a:rPr lang="en-US" sz="2100" b="1">
                <a:solidFill>
                  <a:schemeClr val="bg1"/>
                </a:solidFill>
                <a:latin typeface="Times New Roman" panose="02020603050405020304" pitchFamily="18" charset="0"/>
                <a:cs typeface="Times New Roman" panose="02020603050405020304" pitchFamily="18" charset="0"/>
              </a:rPr>
              <a:t>1 </a:t>
            </a:r>
            <a:r>
              <a:rPr lang="en-US" sz="2100" b="1" dirty="0" err="1">
                <a:solidFill>
                  <a:schemeClr val="bg1"/>
                </a:solidFill>
                <a:latin typeface="Times New Roman" panose="02020603050405020304" pitchFamily="18" charset="0"/>
                <a:cs typeface="Times New Roman" panose="02020603050405020304" pitchFamily="18" charset="0"/>
              </a:rPr>
              <a:t>người</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dùng</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được</a:t>
            </a:r>
            <a:r>
              <a:rPr lang="en-US" sz="2100" b="1" dirty="0">
                <a:solidFill>
                  <a:schemeClr val="bg1"/>
                </a:solidFill>
                <a:latin typeface="Times New Roman" panose="02020603050405020304" pitchFamily="18" charset="0"/>
                <a:cs typeface="Times New Roman" panose="02020603050405020304" pitchFamily="18" charset="0"/>
              </a:rPr>
              <a:t> relay </a:t>
            </a:r>
            <a:r>
              <a:rPr lang="en-US" sz="2100" b="1" dirty="0" err="1">
                <a:solidFill>
                  <a:schemeClr val="bg1"/>
                </a:solidFill>
                <a:latin typeface="Times New Roman" panose="02020603050405020304" pitchFamily="18" charset="0"/>
                <a:cs typeface="Times New Roman" panose="02020603050405020304" pitchFamily="18" charset="0"/>
              </a:rPr>
              <a:t>hỗ</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trợ</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i="1" dirty="0">
                <a:solidFill>
                  <a:schemeClr val="bg1"/>
                </a:solidFill>
                <a:latin typeface="Times New Roman" panose="02020603050405020304" pitchFamily="18" charset="0"/>
                <a:cs typeface="Times New Roman" panose="02020603050405020304" pitchFamily="18" charset="0"/>
              </a:rPr>
              <a:t>D</a:t>
            </a:r>
            <a:r>
              <a:rPr lang="en-US" sz="2100" b="1" baseline="-25000" dirty="0">
                <a:solidFill>
                  <a:schemeClr val="bg1"/>
                </a:solidFill>
                <a:latin typeface="Times New Roman" panose="02020603050405020304" pitchFamily="18" charset="0"/>
                <a:cs typeface="Times New Roman" panose="02020603050405020304" pitchFamily="18" charset="0"/>
              </a:rPr>
              <a:t>2</a:t>
            </a:r>
            <a:endParaRPr lang="en-US" sz="2100" b="1" dirty="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E29A6B4C-5EE8-4243-AEEB-4F1DBE0B0DC9}"/>
              </a:ext>
            </a:extLst>
          </p:cNvPr>
          <p:cNvSpPr txBox="1"/>
          <p:nvPr/>
        </p:nvSpPr>
        <p:spPr>
          <a:xfrm>
            <a:off x="323528" y="2664822"/>
            <a:ext cx="4354859" cy="415498"/>
          </a:xfrm>
          <a:prstGeom prst="rect">
            <a:avLst/>
          </a:prstGeom>
          <a:noFill/>
        </p:spPr>
        <p:txBody>
          <a:bodyPr wrap="square" rtlCol="0">
            <a:spAutoFit/>
          </a:bodyPr>
          <a:lstStyle/>
          <a:p>
            <a:pPr lvl="0" algn="r"/>
            <a:r>
              <a:rPr lang="en-US" sz="2100" b="1">
                <a:solidFill>
                  <a:schemeClr val="bg1"/>
                </a:solidFill>
                <a:latin typeface="Times New Roman" panose="02020603050405020304" pitchFamily="18" charset="0"/>
                <a:cs typeface="Times New Roman" panose="02020603050405020304" pitchFamily="18" charset="0"/>
              </a:rPr>
              <a:t>1 </a:t>
            </a:r>
            <a:r>
              <a:rPr lang="en-US" sz="2100" b="1" dirty="0" err="1">
                <a:solidFill>
                  <a:schemeClr val="bg1"/>
                </a:solidFill>
                <a:latin typeface="Times New Roman" panose="02020603050405020304" pitchFamily="18" charset="0"/>
                <a:cs typeface="Times New Roman" panose="02020603050405020304" pitchFamily="18" charset="0"/>
              </a:rPr>
              <a:t>người</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dùng</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có</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liên</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kết</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trực</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dirty="0" err="1">
                <a:solidFill>
                  <a:schemeClr val="bg1"/>
                </a:solidFill>
                <a:latin typeface="Times New Roman" panose="02020603050405020304" pitchFamily="18" charset="0"/>
                <a:cs typeface="Times New Roman" panose="02020603050405020304" pitchFamily="18" charset="0"/>
              </a:rPr>
              <a:t>tiếp</a:t>
            </a:r>
            <a:r>
              <a:rPr lang="en-US" sz="2100" b="1" dirty="0">
                <a:solidFill>
                  <a:schemeClr val="bg1"/>
                </a:solidFill>
                <a:latin typeface="Times New Roman" panose="02020603050405020304" pitchFamily="18" charset="0"/>
                <a:cs typeface="Times New Roman" panose="02020603050405020304" pitchFamily="18" charset="0"/>
              </a:rPr>
              <a:t> </a:t>
            </a:r>
            <a:r>
              <a:rPr lang="en-US" sz="2100" b="1" i="1" dirty="0">
                <a:solidFill>
                  <a:schemeClr val="bg1"/>
                </a:solidFill>
                <a:latin typeface="Times New Roman" panose="02020603050405020304" pitchFamily="18" charset="0"/>
                <a:cs typeface="Times New Roman" panose="02020603050405020304" pitchFamily="18" charset="0"/>
              </a:rPr>
              <a:t>D</a:t>
            </a:r>
            <a:r>
              <a:rPr lang="en-US" sz="2100" b="1" baseline="-25000" dirty="0">
                <a:solidFill>
                  <a:schemeClr val="bg1"/>
                </a:solidFill>
                <a:latin typeface="Times New Roman" panose="02020603050405020304" pitchFamily="18" charset="0"/>
                <a:cs typeface="Times New Roman" panose="02020603050405020304" pitchFamily="18" charset="0"/>
              </a:rPr>
              <a:t>1</a:t>
            </a:r>
            <a:endParaRPr lang="en-US" sz="2100" b="1" dirty="0">
              <a:solidFill>
                <a:schemeClr val="bg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40616A4B-D97E-4005-B6AD-419762530F14}"/>
              </a:ext>
            </a:extLst>
          </p:cNvPr>
          <p:cNvSpPr txBox="1"/>
          <p:nvPr/>
        </p:nvSpPr>
        <p:spPr>
          <a:xfrm>
            <a:off x="3453449" y="4062757"/>
            <a:ext cx="1299440" cy="415498"/>
          </a:xfrm>
          <a:prstGeom prst="rect">
            <a:avLst/>
          </a:prstGeom>
          <a:noFill/>
        </p:spPr>
        <p:txBody>
          <a:bodyPr wrap="square" rtlCol="0">
            <a:spAutoFit/>
          </a:bodyPr>
          <a:lstStyle/>
          <a:p>
            <a:pPr lvl="0" algn="r"/>
            <a:r>
              <a:rPr lang="en-US" sz="2100" b="1">
                <a:solidFill>
                  <a:schemeClr val="bg1"/>
                </a:solidFill>
                <a:latin typeface="Times New Roman" panose="02020603050405020304" pitchFamily="18" charset="0"/>
                <a:cs typeface="Times New Roman" panose="02020603050405020304" pitchFamily="18" charset="0"/>
              </a:rPr>
              <a:t>1 relay </a:t>
            </a:r>
            <a:r>
              <a:rPr lang="en-US" sz="2100" b="1" i="1">
                <a:solidFill>
                  <a:schemeClr val="bg1"/>
                </a:solidFill>
                <a:latin typeface="Times New Roman" panose="02020603050405020304" pitchFamily="18" charset="0"/>
                <a:cs typeface="Times New Roman" panose="02020603050405020304" pitchFamily="18" charset="0"/>
              </a:rPr>
              <a:t>R</a:t>
            </a:r>
            <a:r>
              <a:rPr lang="en-US" sz="2100" b="1">
                <a:solidFill>
                  <a:schemeClr val="bg1"/>
                </a:solidFill>
                <a:latin typeface="Times New Roman" panose="02020603050405020304" pitchFamily="18" charset="0"/>
                <a:cs typeface="Times New Roman" panose="02020603050405020304" pitchFamily="18" charset="0"/>
              </a:rPr>
              <a:t> </a:t>
            </a:r>
            <a:endParaRPr lang="en-US" sz="2100" b="1" dirty="0">
              <a:solidFill>
                <a:schemeClr val="bg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38B23D62-EB5F-4821-8EB0-1BFAC7E5B784}"/>
              </a:ext>
            </a:extLst>
          </p:cNvPr>
          <p:cNvSpPr txBox="1"/>
          <p:nvPr/>
        </p:nvSpPr>
        <p:spPr>
          <a:xfrm>
            <a:off x="5641108" y="1753601"/>
            <a:ext cx="981106" cy="93871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5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1</a:t>
            </a:r>
            <a:endParaRPr kumimoji="0" lang="ko-KR" altLang="en-US" sz="5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AAA80B71-2824-4CEA-AC2B-91BC6DAE1EB4}"/>
              </a:ext>
            </a:extLst>
          </p:cNvPr>
          <p:cNvSpPr txBox="1"/>
          <p:nvPr/>
        </p:nvSpPr>
        <p:spPr>
          <a:xfrm>
            <a:off x="5634301" y="2383263"/>
            <a:ext cx="981106" cy="93871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5500" b="1" dirty="0">
                <a:solidFill>
                  <a:schemeClr val="bg1"/>
                </a:solidFill>
                <a:latin typeface="Times New Roman" panose="02020603050405020304" pitchFamily="18" charset="0"/>
                <a:cs typeface="Times New Roman" panose="02020603050405020304" pitchFamily="18" charset="0"/>
              </a:rPr>
              <a:t>2</a:t>
            </a:r>
            <a:endParaRPr kumimoji="0" lang="ko-KR" altLang="en-US" sz="5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100698EC-BCBC-4232-9F5F-A716E4AB81C1}"/>
              </a:ext>
            </a:extLst>
          </p:cNvPr>
          <p:cNvSpPr txBox="1"/>
          <p:nvPr/>
        </p:nvSpPr>
        <p:spPr>
          <a:xfrm>
            <a:off x="5627494" y="3097789"/>
            <a:ext cx="981106" cy="93871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5500" b="1" dirty="0">
                <a:solidFill>
                  <a:schemeClr val="bg1"/>
                </a:solidFill>
                <a:latin typeface="Times New Roman" panose="02020603050405020304" pitchFamily="18" charset="0"/>
                <a:cs typeface="Times New Roman" panose="02020603050405020304" pitchFamily="18" charset="0"/>
              </a:rPr>
              <a:t>3</a:t>
            </a:r>
            <a:endParaRPr kumimoji="0" lang="ko-KR" altLang="en-US" sz="5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680162E6-5690-4272-B36A-B1B5C243D8B4}"/>
              </a:ext>
            </a:extLst>
          </p:cNvPr>
          <p:cNvSpPr txBox="1"/>
          <p:nvPr/>
        </p:nvSpPr>
        <p:spPr>
          <a:xfrm>
            <a:off x="5637897" y="3769087"/>
            <a:ext cx="981106" cy="938719"/>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5500" b="1" dirty="0">
                <a:solidFill>
                  <a:schemeClr val="bg1"/>
                </a:solidFill>
                <a:latin typeface="Times New Roman" panose="02020603050405020304" pitchFamily="18" charset="0"/>
                <a:cs typeface="Times New Roman" panose="02020603050405020304" pitchFamily="18" charset="0"/>
              </a:rPr>
              <a:t>4</a:t>
            </a:r>
            <a:endParaRPr kumimoji="0" lang="ko-KR" altLang="en-US" sz="5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5C7904-1ECF-C416-C030-EF868CE275DE}"/>
              </a:ext>
            </a:extLst>
          </p:cNvPr>
          <p:cNvSpPr txBox="1"/>
          <p:nvPr/>
        </p:nvSpPr>
        <p:spPr>
          <a:xfrm>
            <a:off x="0" y="46167"/>
            <a:ext cx="12192000" cy="92333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ko-KR" sz="5400" b="1">
                <a:latin typeface="Times New Roman" panose="02020603050405020304" pitchFamily="18" charset="0"/>
                <a:cs typeface="Times New Roman" panose="02020603050405020304" pitchFamily="18" charset="0"/>
              </a:rPr>
              <a:t>2. Mô hình hệ thống và mô hình kênh</a:t>
            </a:r>
            <a:endParaRPr kumimoji="0" lang="ko-KR" altLang="en-US" sz="5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AAF12DE-AC39-816E-5AFF-318D2172EA1F}"/>
              </a:ext>
            </a:extLst>
          </p:cNvPr>
          <p:cNvSpPr txBox="1"/>
          <p:nvPr/>
        </p:nvSpPr>
        <p:spPr>
          <a:xfrm>
            <a:off x="277269" y="917650"/>
            <a:ext cx="7167717" cy="905056"/>
          </a:xfrm>
          <a:prstGeom prst="rect">
            <a:avLst/>
          </a:prstGeom>
          <a:noFill/>
        </p:spPr>
        <p:txBody>
          <a:bodyPr wrap="square" rtlCol="0">
            <a:spAutoFit/>
          </a:bodyPr>
          <a:lstStyle/>
          <a:p>
            <a:pPr algn="just">
              <a:lnSpc>
                <a:spcPct val="150000"/>
              </a:lnSpc>
            </a:pPr>
            <a:r>
              <a:rPr lang="vi-VN" sz="4000" b="1">
                <a:latin typeface="Times New Roman" panose="02020603050405020304" pitchFamily="18" charset="0"/>
                <a:cs typeface="Times New Roman" panose="02020603050405020304" pitchFamily="18" charset="0"/>
              </a:rPr>
              <a:t>Mô hình hệ thống</a:t>
            </a:r>
            <a:endParaRPr lang="en-US" sz="4000" b="1" dirty="0">
              <a:latin typeface="Times New Roman" panose="02020603050405020304" pitchFamily="18" charset="0"/>
              <a:cs typeface="Times New Roman" panose="02020603050405020304" pitchFamily="18" charset="0"/>
            </a:endParaRPr>
          </a:p>
        </p:txBody>
      </p:sp>
      <p:sp>
        <p:nvSpPr>
          <p:cNvPr id="7" name="Google Shape;2386;p43">
            <a:extLst>
              <a:ext uri="{FF2B5EF4-FFF2-40B4-BE49-F238E27FC236}">
                <a16:creationId xmlns:a16="http://schemas.microsoft.com/office/drawing/2014/main" id="{E8721725-D7EB-8B9F-653F-05B3BA53F52D}"/>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8" name="Google Shape;2398;p43">
            <a:extLst>
              <a:ext uri="{FF2B5EF4-FFF2-40B4-BE49-F238E27FC236}">
                <a16:creationId xmlns:a16="http://schemas.microsoft.com/office/drawing/2014/main" id="{4B3D4C79-DF51-7CC7-80B3-4D8459BD6CF1}"/>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9" name="Text 6">
            <a:extLst>
              <a:ext uri="{FF2B5EF4-FFF2-40B4-BE49-F238E27FC236}">
                <a16:creationId xmlns:a16="http://schemas.microsoft.com/office/drawing/2014/main" id="{57D5A8D3-91B6-6461-8DFC-C7F84E033554}"/>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8</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67975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21049DB-7438-4F1C-9EB8-8D0D4F2F0FE5}"/>
              </a:ext>
            </a:extLst>
          </p:cNvPr>
          <p:cNvSpPr>
            <a:spLocks noGrp="1"/>
          </p:cNvSpPr>
          <p:nvPr>
            <p:ph type="body" sz="quarter" idx="10"/>
          </p:nvPr>
        </p:nvSpPr>
        <p:spPr>
          <a:xfrm>
            <a:off x="386502" y="261163"/>
            <a:ext cx="11573197" cy="724247"/>
          </a:xfrm>
        </p:spPr>
        <p:txBody>
          <a:bodyPr/>
          <a:lstStyle/>
          <a:p>
            <a:r>
              <a:rPr lang="en-US" b="1" dirty="0">
                <a:latin typeface="Times New Roman" panose="02020603050405020304" pitchFamily="18" charset="0"/>
                <a:cs typeface="Times New Roman" panose="02020603050405020304" pitchFamily="18" charset="0"/>
              </a:rPr>
              <a:t>GIAI ĐOẠN PHÁT SÓNG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1B9A7F2-194A-4B53-B7ED-DDD083A30D6B}"/>
                  </a:ext>
                </a:extLst>
              </p:cNvPr>
              <p:cNvSpPr txBox="1"/>
              <p:nvPr/>
            </p:nvSpPr>
            <p:spPr>
              <a:xfrm>
                <a:off x="232301" y="985410"/>
                <a:ext cx="11727398" cy="5727594"/>
              </a:xfrm>
              <a:prstGeom prst="rect">
                <a:avLst/>
              </a:prstGeom>
              <a:noFill/>
            </p:spPr>
            <p:txBody>
              <a:bodyPr wrap="square" rtlCol="0">
                <a:spAutoFit/>
              </a:bodyPr>
              <a:lstStyle/>
              <a:p>
                <a:pPr lvl="0" algn="just">
                  <a:lnSpc>
                    <a:spcPct val="150000"/>
                  </a:lnSpc>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S </a:t>
                </a:r>
                <a:r>
                  <a:rPr lang="en-US" sz="2400" dirty="0" err="1">
                    <a:latin typeface="Times New Roman" panose="02020603050405020304" pitchFamily="18" charset="0"/>
                    <a:ea typeface="Tahoma" panose="020B0604030504040204" pitchFamily="34" charset="0"/>
                    <a:cs typeface="Times New Roman" panose="02020603050405020304" pitchFamily="18" charset="0"/>
                  </a:rPr>
                  <a:t>gửi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một</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tín</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err="1">
                    <a:latin typeface="Times New Roman" panose="02020603050405020304" pitchFamily="18" charset="0"/>
                    <a:ea typeface="Tahoma" panose="020B0604030504040204" pitchFamily="34" charset="0"/>
                    <a:cs typeface="Times New Roman" panose="02020603050405020304" pitchFamily="18" charset="0"/>
                  </a:rPr>
                  <a:t>hiệu</a:t>
                </a:r>
                <a:r>
                  <a:rPr lang="en-US" sz="2400">
                    <a:latin typeface="Times New Roman" panose="02020603050405020304" pitchFamily="18" charset="0"/>
                    <a:ea typeface="Tahoma" panose="020B0604030504040204" pitchFamily="34" charset="0"/>
                    <a:cs typeface="Times New Roman" panose="02020603050405020304" pitchFamily="18" charset="0"/>
                  </a:rPr>
                  <a:t> xếp chồng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𝑆</m:t>
                        </m:r>
                      </m:sub>
                    </m:sSub>
                  </m:oMath>
                </a14:m>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với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công</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suất</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phát</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i="1" dirty="0">
                    <a:latin typeface="Times New Roman" panose="02020603050405020304" pitchFamily="18" charset="0"/>
                    <a:ea typeface="Tahoma" panose="020B0604030504040204" pitchFamily="34" charset="0"/>
                    <a:cs typeface="Times New Roman" panose="02020603050405020304" pitchFamily="18" charset="0"/>
                  </a:rPr>
                  <a:t>P</a:t>
                </a:r>
                <a:r>
                  <a:rPr lang="en-US" sz="2400" i="1" baseline="-25000" dirty="0">
                    <a:latin typeface="Times New Roman" panose="02020603050405020304" pitchFamily="18" charset="0"/>
                    <a:ea typeface="Tahoma" panose="020B0604030504040204" pitchFamily="34" charset="0"/>
                    <a:cs typeface="Times New Roman" panose="02020603050405020304" pitchFamily="18" charset="0"/>
                  </a:rPr>
                  <a:t>S</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đến</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i="1" dirty="0">
                    <a:latin typeface="Times New Roman" panose="02020603050405020304" pitchFamily="18" charset="0"/>
                    <a:ea typeface="Tahoma" panose="020B0604030504040204" pitchFamily="34" charset="0"/>
                    <a:cs typeface="Times New Roman" panose="02020603050405020304" pitchFamily="18" charset="0"/>
                  </a:rPr>
                  <a:t>R</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và</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i="1" dirty="0">
                    <a:latin typeface="Times New Roman" panose="02020603050405020304" pitchFamily="18" charset="0"/>
                    <a:ea typeface="Tahoma" panose="020B0604030504040204" pitchFamily="34" charset="0"/>
                    <a:cs typeface="Times New Roman" panose="02020603050405020304" pitchFamily="18" charset="0"/>
                  </a:rPr>
                  <a:t>D</a:t>
                </a:r>
                <a:r>
                  <a:rPr lang="en-US" sz="2400" baseline="-25000" dirty="0">
                    <a:latin typeface="Times New Roman" panose="02020603050405020304" pitchFamily="18" charset="0"/>
                    <a:ea typeface="Tahoma" panose="020B0604030504040204" pitchFamily="34" charset="0"/>
                    <a:cs typeface="Times New Roman" panose="02020603050405020304" pitchFamily="18" charset="0"/>
                  </a:rPr>
                  <a:t>1 </a:t>
                </a:r>
                <a:r>
                  <a:rPr lang="en-US" sz="2400" dirty="0" err="1">
                    <a:latin typeface="Times New Roman" panose="02020603050405020304" pitchFamily="18" charset="0"/>
                    <a:ea typeface="Tahoma" panose="020B0604030504040204" pitchFamily="34" charset="0"/>
                    <a:cs typeface="Times New Roman" panose="02020603050405020304" pitchFamily="18" charset="0"/>
                  </a:rPr>
                  <a:t>chứa</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thông</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điệp</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endParaRPr lang="en-US" sz="2400" i="1"/>
              </a:p>
              <a:p>
                <a:pPr lvl="0" algn="just">
                  <a:lnSpc>
                    <a:spcPct val="150000"/>
                  </a:lnSpc>
                </a:pPr>
                <a14:m>
                  <m:oMathPara xmlns:m="http://schemas.openxmlformats.org/officeDocument/2006/math">
                    <m:oMathParaPr>
                      <m:jc m:val="centerGroup"/>
                    </m:oMathParaPr>
                    <m:oMath xmlns:m="http://schemas.openxmlformats.org/officeDocument/2006/math">
                      <m:sSub>
                        <m:sSubPr>
                          <m:ctrlPr>
                            <a:rPr lang="vi-VN" sz="2400" i="1"/>
                          </m:ctrlPr>
                        </m:sSubPr>
                        <m:e>
                          <m:r>
                            <a:rPr lang="en-US" sz="2400" i="1"/>
                            <m:t>𝑥</m:t>
                          </m:r>
                        </m:e>
                        <m:sub>
                          <m:r>
                            <a:rPr lang="en-US" sz="2400" i="1"/>
                            <m:t>𝑆</m:t>
                          </m:r>
                        </m:sub>
                      </m:sSub>
                      <m:r>
                        <a:rPr lang="en-US" sz="2400" i="1" smtClean="0"/>
                        <m:t>= </m:t>
                      </m:r>
                      <m:rad>
                        <m:radPr>
                          <m:degHide m:val="on"/>
                          <m:ctrlPr>
                            <a:rPr lang="vi-VN" sz="2400" i="1"/>
                          </m:ctrlPr>
                        </m:radPr>
                        <m:deg/>
                        <m:e>
                          <m:sSub>
                            <m:sSubPr>
                              <m:ctrlPr>
                                <a:rPr lang="vi-VN" sz="2400" i="1"/>
                              </m:ctrlPr>
                            </m:sSubPr>
                            <m:e>
                              <m:r>
                                <a:rPr lang="en-US" sz="2400" i="1"/>
                                <m:t>𝑃</m:t>
                              </m:r>
                            </m:e>
                            <m:sub>
                              <m:r>
                                <a:rPr lang="en-US" sz="2400" i="1"/>
                                <m:t>𝑆</m:t>
                              </m:r>
                            </m:sub>
                          </m:sSub>
                        </m:e>
                      </m:rad>
                      <m:d>
                        <m:dPr>
                          <m:ctrlPr>
                            <a:rPr lang="vi-VN" sz="2400" i="1" smtClean="0"/>
                          </m:ctrlPr>
                        </m:dPr>
                        <m:e>
                          <m:rad>
                            <m:radPr>
                              <m:degHide m:val="on"/>
                              <m:ctrlPr>
                                <a:rPr lang="vi-VN" sz="2400" i="1"/>
                              </m:ctrlPr>
                            </m:radPr>
                            <m:deg/>
                            <m:e>
                              <m:sSub>
                                <m:sSubPr>
                                  <m:ctrlPr>
                                    <a:rPr lang="vi-VN" sz="2400" i="1"/>
                                  </m:ctrlPr>
                                </m:sSubPr>
                                <m:e>
                                  <m:r>
                                    <a:rPr lang="en-US" sz="2400" i="1"/>
                                    <m:t>𝛼</m:t>
                                  </m:r>
                                </m:e>
                                <m:sub>
                                  <m:r>
                                    <a:rPr lang="en-US" sz="2400" i="1"/>
                                    <m:t>1</m:t>
                                  </m:r>
                                </m:sub>
                              </m:sSub>
                            </m:e>
                          </m:rad>
                          <m:sSub>
                            <m:sSubPr>
                              <m:ctrlPr>
                                <a:rPr lang="vi-VN" sz="2400" i="1"/>
                              </m:ctrlPr>
                            </m:sSubPr>
                            <m:e>
                              <m:r>
                                <a:rPr lang="en-US" sz="2400" i="1"/>
                                <m:t>𝑥</m:t>
                              </m:r>
                            </m:e>
                            <m:sub>
                              <m:r>
                                <a:rPr lang="en-US" sz="2400" i="1"/>
                                <m:t>1</m:t>
                              </m:r>
                            </m:sub>
                          </m:sSub>
                          <m:r>
                            <a:rPr lang="en-US" sz="2400" i="1"/>
                            <m:t>+ </m:t>
                          </m:r>
                          <m:rad>
                            <m:radPr>
                              <m:degHide m:val="on"/>
                              <m:ctrlPr>
                                <a:rPr lang="vi-VN" sz="2400" i="1"/>
                              </m:ctrlPr>
                            </m:radPr>
                            <m:deg/>
                            <m:e>
                              <m:sSub>
                                <m:sSubPr>
                                  <m:ctrlPr>
                                    <a:rPr lang="vi-VN" sz="2400" i="1"/>
                                  </m:ctrlPr>
                                </m:sSubPr>
                                <m:e>
                                  <m:r>
                                    <a:rPr lang="en-US" sz="2400" i="1"/>
                                    <m:t>𝛼</m:t>
                                  </m:r>
                                </m:e>
                                <m:sub>
                                  <m:r>
                                    <a:rPr lang="en-US" sz="2400" i="1"/>
                                    <m:t>2</m:t>
                                  </m:r>
                                </m:sub>
                              </m:sSub>
                            </m:e>
                          </m:rad>
                          <m:sSub>
                            <m:sSubPr>
                              <m:ctrlPr>
                                <a:rPr lang="vi-VN" sz="2400" i="1"/>
                              </m:ctrlPr>
                            </m:sSubPr>
                            <m:e>
                              <m:r>
                                <a:rPr lang="en-US" sz="2400" i="1"/>
                                <m:t>𝑥</m:t>
                              </m:r>
                            </m:e>
                            <m:sub>
                              <m:r>
                                <a:rPr lang="en-US" sz="2400" i="1"/>
                                <m:t>2</m:t>
                              </m:r>
                            </m:sub>
                          </m:sSub>
                        </m:e>
                      </m:d>
                    </m:oMath>
                  </m:oMathPara>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a:p>
                <a:pPr lvl="0" algn="just">
                  <a:lnSpc>
                    <a:spcPct val="150000"/>
                  </a:lnSpc>
                </a:pPr>
                <a:r>
                  <a:rPr lang="en-US" sz="2400" dirty="0" err="1">
                    <a:solidFill>
                      <a:prstClr val="black"/>
                    </a:solidFill>
                    <a:latin typeface="Times New Roman" panose="02020603050405020304" pitchFamily="18" charset="0"/>
                    <a:ea typeface="Tahoma" panose="020B0604030504040204" pitchFamily="34" charset="0"/>
                    <a:cs typeface="Times New Roman" panose="02020603050405020304" pitchFamily="18" charset="0"/>
                  </a:rPr>
                  <a:t>Tín</a:t>
                </a:r>
                <a:r>
                  <a:rPr lang="en-US" sz="2400"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Tahoma" panose="020B0604030504040204" pitchFamily="34" charset="0"/>
                    <a:cs typeface="Times New Roman" panose="02020603050405020304" pitchFamily="18" charset="0"/>
                  </a:rPr>
                  <a:t>hiệu</a:t>
                </a:r>
                <a:r>
                  <a:rPr lang="en-US" sz="2400"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Tahoma" panose="020B0604030504040204" pitchFamily="34" charset="0"/>
                    <a:cs typeface="Times New Roman" panose="02020603050405020304" pitchFamily="18" charset="0"/>
                  </a:rPr>
                  <a:t>nhận</a:t>
                </a:r>
                <a:r>
                  <a:rPr lang="en-US" sz="2400"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 đ</a:t>
                </a:r>
                <a:r>
                  <a:rPr lang="vi-VN" sz="2400"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ư</a:t>
                </a:r>
                <a:r>
                  <a:rPr lang="en-US" sz="2400" dirty="0" err="1">
                    <a:solidFill>
                      <a:prstClr val="black"/>
                    </a:solidFill>
                    <a:latin typeface="Times New Roman" panose="02020603050405020304" pitchFamily="18" charset="0"/>
                    <a:ea typeface="Tahoma" panose="020B0604030504040204" pitchFamily="34" charset="0"/>
                    <a:cs typeface="Times New Roman" panose="02020603050405020304" pitchFamily="18" charset="0"/>
                  </a:rPr>
                  <a:t>ợc</a:t>
                </a:r>
                <a:r>
                  <a:rPr lang="en-US" sz="2400"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 </a:t>
                </a:r>
                <a:r>
                  <a:rPr lang="en-US" sz="2400" err="1">
                    <a:solidFill>
                      <a:prstClr val="black"/>
                    </a:solidFill>
                    <a:latin typeface="Times New Roman" panose="02020603050405020304" pitchFamily="18" charset="0"/>
                    <a:ea typeface="Tahoma" panose="020B0604030504040204" pitchFamily="34" charset="0"/>
                    <a:cs typeface="Times New Roman" panose="02020603050405020304" pitchFamily="18" charset="0"/>
                  </a:rPr>
                  <a:t>tại</a:t>
                </a:r>
                <a:r>
                  <a:rPr lang="en-US" sz="2400">
                    <a:solidFill>
                      <a:prstClr val="black"/>
                    </a:solidFill>
                    <a:latin typeface="Times New Roman" panose="02020603050405020304" pitchFamily="18" charset="0"/>
                    <a:ea typeface="Tahoma" panose="020B0604030504040204" pitchFamily="34" charset="0"/>
                    <a:cs typeface="Times New Roman" panose="02020603050405020304" pitchFamily="18" charset="0"/>
                  </a:rPr>
                  <a:t> </a:t>
                </a:r>
                <a:r>
                  <a:rPr lang="en-US" sz="2400" i="1">
                    <a:latin typeface="Times New Roman" panose="02020603050405020304" pitchFamily="18" charset="0"/>
                    <a:ea typeface="Tahoma" panose="020B0604030504040204" pitchFamily="34" charset="0"/>
                    <a:cs typeface="Times New Roman" panose="02020603050405020304" pitchFamily="18" charset="0"/>
                  </a:rPr>
                  <a:t>D</a:t>
                </a:r>
                <a:r>
                  <a:rPr lang="en-US" sz="2400" baseline="-25000">
                    <a:latin typeface="Times New Roman" panose="02020603050405020304" pitchFamily="18" charset="0"/>
                    <a:ea typeface="Tahoma" panose="020B0604030504040204" pitchFamily="34" charset="0"/>
                    <a:cs typeface="Times New Roman" panose="02020603050405020304" pitchFamily="18" charset="0"/>
                  </a:rPr>
                  <a:t>1</a:t>
                </a:r>
                <a:r>
                  <a:rPr lang="en-US" sz="2400">
                    <a:solidFill>
                      <a:prstClr val="black"/>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𝑦</m:t>
                        </m:r>
                      </m:e>
                      <m: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h</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𝑆𝐷</m:t>
                        </m:r>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𝑥</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𝑆</m:t>
                        </m:r>
                      </m:sub>
                    </m:sSub>
                    <m:r>
                      <a:rPr lang="en-US" sz="2400" i="1">
                        <a:effectLst/>
                        <a:latin typeface="Cambria Math" panose="02040503050406030204" pitchFamily="18" charset="0"/>
                        <a:ea typeface="Arial" panose="020B0604020202020204" pitchFamily="34" charset="0"/>
                        <a:cs typeface="Times New Roman" panose="02020603050405020304" pitchFamily="18" charset="0"/>
                      </a:rPr>
                      <m:t>+</m:t>
                    </m:r>
                    <m:sSubSup>
                      <m:sSubSupPr>
                        <m:ctrlPr>
                          <a:rPr lang="vi-VN" sz="2400" i="1">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𝑛</m:t>
                        </m:r>
                      </m:e>
                      <m: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𝐷</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	</a:t>
                </a:r>
              </a:p>
              <a:p>
                <a:pPr algn="just">
                  <a:lnSpc>
                    <a:spcPct val="150000"/>
                  </a:lnSpc>
                </a:pPr>
                <a:r>
                  <a:rPr lang="en-US" sz="2400" dirty="0">
                    <a:latin typeface="Times New Roman" panose="02020603050405020304" pitchFamily="18" charset="0"/>
                    <a:ea typeface="Tahoma" panose="020B0604030504040204" pitchFamily="34" charset="0"/>
                    <a:cs typeface="Times New Roman" panose="02020603050405020304" pitchFamily="18" charset="0"/>
                  </a:rPr>
                  <a:t>SINR </a:t>
                </a:r>
                <a:r>
                  <a:rPr lang="en-US" sz="2400" dirty="0" err="1">
                    <a:latin typeface="Times New Roman" panose="02020603050405020304" pitchFamily="18" charset="0"/>
                    <a:ea typeface="Tahoma" panose="020B0604030504040204" pitchFamily="34" charset="0"/>
                    <a:cs typeface="Times New Roman" panose="02020603050405020304" pitchFamily="18" charset="0"/>
                  </a:rPr>
                  <a:t>cho</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i="1" dirty="0">
                    <a:latin typeface="Times New Roman" panose="02020603050405020304" pitchFamily="18" charset="0"/>
                    <a:ea typeface="Tahoma" panose="020B0604030504040204" pitchFamily="34" charset="0"/>
                    <a:cs typeface="Times New Roman" panose="02020603050405020304" pitchFamily="18" charset="0"/>
                  </a:rPr>
                  <a:t>D</a:t>
                </a:r>
                <a:r>
                  <a:rPr lang="en-US" sz="2400" baseline="-25000" dirty="0">
                    <a:latin typeface="Times New Roman" panose="02020603050405020304" pitchFamily="18" charset="0"/>
                    <a:ea typeface="Tahoma" panose="020B0604030504040204" pitchFamily="34" charset="0"/>
                    <a:cs typeface="Times New Roman" panose="02020603050405020304" pitchFamily="18" charset="0"/>
                  </a:rPr>
                  <a:t>1</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giải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mã</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tín</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hiệu</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err="1">
                    <a:latin typeface="Times New Roman" panose="02020603050405020304" pitchFamily="18" charset="0"/>
                    <a:ea typeface="Tahoma" panose="020B0604030504040204" pitchFamily="34" charset="0"/>
                    <a:cs typeface="Times New Roman" panose="02020603050405020304" pitchFamily="18" charset="0"/>
                  </a:rPr>
                  <a:t>của</a:t>
                </a:r>
                <a:r>
                  <a:rPr lang="en-US" sz="2400">
                    <a:latin typeface="Times New Roman" panose="02020603050405020304" pitchFamily="18" charset="0"/>
                    <a:ea typeface="Tahoma" panose="020B0604030504040204" pitchFamily="34" charset="0"/>
                    <a:cs typeface="Times New Roman" panose="02020603050405020304" pitchFamily="18" charset="0"/>
                  </a:rPr>
                  <a:t> </a:t>
                </a:r>
                <a:r>
                  <a:rPr lang="en-US" sz="2400" i="1">
                    <a:latin typeface="Times New Roman" panose="02020603050405020304" pitchFamily="18" charset="0"/>
                    <a:ea typeface="Tahoma" panose="020B0604030504040204" pitchFamily="34" charset="0"/>
                    <a:cs typeface="Times New Roman" panose="02020603050405020304" pitchFamily="18" charset="0"/>
                  </a:rPr>
                  <a:t>D</a:t>
                </a:r>
                <a:r>
                  <a:rPr lang="en-US" sz="2400" baseline="-25000">
                    <a:latin typeface="Times New Roman" panose="02020603050405020304" pitchFamily="18" charset="0"/>
                    <a:ea typeface="Tahoma" panose="020B0604030504040204" pitchFamily="34" charset="0"/>
                    <a:cs typeface="Times New Roman" panose="02020603050405020304" pitchFamily="18" charset="0"/>
                  </a:rPr>
                  <a:t>2</a:t>
                </a:r>
                <a:r>
                  <a:rPr lang="en-US" sz="240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2,1</m:t>
                        </m:r>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f>
                      <m:fPr>
                        <m:ctrlPr>
                          <a:rPr lang="vi-VN" sz="2400" i="1">
                            <a:effectLst/>
                            <a:latin typeface="Cambria Math" panose="02040503050406030204" pitchFamily="18" charset="0"/>
                            <a:cs typeface="Times New Roman" panose="02020603050405020304" pitchFamily="18" charset="0"/>
                          </a:rPr>
                        </m:ctrlPr>
                      </m:fPr>
                      <m:num>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𝛼</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𝑆𝐷</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b>
                        </m:sSub>
                      </m:num>
                      <m:den>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𝛼</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𝑆𝐷</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b>
                        </m:s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den>
                    </m:f>
                  </m:oMath>
                </a14:m>
                <a:r>
                  <a:rPr lang="en-US" sz="2400">
                    <a:latin typeface="Times New Roman" panose="02020603050405020304" pitchFamily="18" charset="0"/>
                    <a:ea typeface="Tahoma" panose="020B0604030504040204" pitchFamily="34" charset="0"/>
                    <a:cs typeface="Times New Roman" panose="02020603050405020304" pitchFamily="18" charset="0"/>
                  </a:rPr>
                  <a:t> </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a:latin typeface="Times New Roman" panose="02020603050405020304" pitchFamily="18" charset="0"/>
                    <a:ea typeface="Tahoma" panose="020B0604030504040204" pitchFamily="34" charset="0"/>
                    <a:cs typeface="Times New Roman" panose="02020603050405020304" pitchFamily="18" charset="0"/>
                  </a:rPr>
                  <a:t>	</a:t>
                </a:r>
              </a:p>
              <a:p>
                <a:pPr algn="just">
                  <a:lnSpc>
                    <a:spcPct val="150000"/>
                  </a:lnSpc>
                </a:pPr>
                <a:r>
                  <a:rPr lang="en-US" sz="2400">
                    <a:latin typeface="Times New Roman" panose="02020603050405020304" pitchFamily="18" charset="0"/>
                    <a:ea typeface="Tahoma" panose="020B0604030504040204" pitchFamily="34" charset="0"/>
                    <a:cs typeface="Times New Roman" panose="02020603050405020304" pitchFamily="18" charset="0"/>
                  </a:rPr>
                  <a:t>SNR </a:t>
                </a:r>
                <a:r>
                  <a:rPr lang="en-US" sz="2400" dirty="0" err="1">
                    <a:latin typeface="Times New Roman" panose="02020603050405020304" pitchFamily="18" charset="0"/>
                    <a:ea typeface="Tahoma" panose="020B0604030504040204" pitchFamily="34" charset="0"/>
                    <a:cs typeface="Times New Roman" panose="02020603050405020304" pitchFamily="18" charset="0"/>
                  </a:rPr>
                  <a:t>để</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giải</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latin typeface="Times New Roman" panose="02020603050405020304" pitchFamily="18" charset="0"/>
                    <a:ea typeface="Tahoma" panose="020B0604030504040204" pitchFamily="34" charset="0"/>
                    <a:cs typeface="Times New Roman" panose="02020603050405020304" pitchFamily="18" charset="0"/>
                  </a:rPr>
                  <a:t>mã</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a14:m>
                <a:r>
                  <a:rPr lang="en-US" sz="2400" dirty="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vi-VN" sz="2400" i="1"/>
                        </m:ctrlPr>
                      </m:sSubSupPr>
                      <m:e>
                        <m:r>
                          <a:rPr lang="en-US" sz="2400" i="1"/>
                          <m:t>𝛾</m:t>
                        </m:r>
                      </m:e>
                      <m:sub>
                        <m:r>
                          <a:rPr lang="en-US" sz="2400" i="1"/>
                          <m:t>1</m:t>
                        </m:r>
                      </m:sub>
                      <m:sup>
                        <m:sSub>
                          <m:sSubPr>
                            <m:ctrlPr>
                              <a:rPr lang="vi-VN" sz="2400" i="1"/>
                            </m:ctrlPr>
                          </m:sSubPr>
                          <m:e>
                            <m:r>
                              <a:rPr lang="en-US" sz="2400" i="1"/>
                              <m:t>𝑡</m:t>
                            </m:r>
                          </m:e>
                          <m:sub>
                            <m:r>
                              <a:rPr lang="en-US" sz="2400" i="1"/>
                              <m:t>1</m:t>
                            </m:r>
                          </m:sub>
                        </m:sSub>
                      </m:sup>
                    </m:sSubSup>
                    <m:r>
                      <a:rPr lang="en-US" sz="2400" i="1"/>
                      <m:t>= </m:t>
                    </m:r>
                    <m:sSub>
                      <m:sSubPr>
                        <m:ctrlPr>
                          <a:rPr lang="vi-VN" sz="2400" i="1"/>
                        </m:ctrlPr>
                      </m:sSubPr>
                      <m:e>
                        <m:r>
                          <a:rPr lang="en-US" sz="2400" i="1"/>
                          <m:t>𝛼</m:t>
                        </m:r>
                      </m:e>
                      <m:sub>
                        <m:r>
                          <a:rPr lang="en-US" sz="2400" i="1"/>
                          <m:t>1</m:t>
                        </m:r>
                      </m:sub>
                    </m:sSub>
                    <m:sSub>
                      <m:sSubPr>
                        <m:ctrlPr>
                          <a:rPr lang="vi-VN" sz="2400" i="1"/>
                        </m:ctrlPr>
                      </m:sSubPr>
                      <m:e>
                        <m:r>
                          <a:rPr lang="en-US" sz="2400" i="1"/>
                          <m:t>𝛾</m:t>
                        </m:r>
                      </m:e>
                      <m:sub>
                        <m:sSub>
                          <m:sSubPr>
                            <m:ctrlPr>
                              <a:rPr lang="vi-VN" sz="2400" i="1"/>
                            </m:ctrlPr>
                          </m:sSubPr>
                          <m:e>
                            <m:r>
                              <a:rPr lang="en-US" sz="2400" i="1"/>
                              <m:t>𝑆𝐷</m:t>
                            </m:r>
                          </m:e>
                          <m:sub>
                            <m:r>
                              <a:rPr lang="en-US" sz="2400" i="1"/>
                              <m:t>1</m:t>
                            </m:r>
                          </m:sub>
                        </m:sSub>
                      </m:sub>
                    </m:sSub>
                  </m:oMath>
                </a14:m>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pPr>
                <a:r>
                  <a:rPr lang="en-US" sz="2400" dirty="0" err="1">
                    <a:latin typeface="Times New Roman" panose="02020603050405020304" pitchFamily="18" charset="0"/>
                    <a:cs typeface="Times New Roman" panose="02020603050405020304" pitchFamily="18" charset="0"/>
                  </a:rPr>
                  <a:t>Tín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i="1">
                    <a:latin typeface="Times New Roman" panose="02020603050405020304" pitchFamily="18" charset="0"/>
                    <a:cs typeface="Times New Roman" panose="02020603050405020304" pitchFamily="18" charset="0"/>
                  </a:rPr>
                  <a:t>R</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𝑦</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𝑅</m:t>
                        </m:r>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vi-VN" sz="24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𝐻</m:t>
                        </m:r>
                      </m:sup>
                    </m:sSubSup>
                    <m:sSub>
                      <m:sSubPr>
                        <m:ctrlPr>
                          <a:rPr lang="vi-VN"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𝑆𝑅</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vi-VN" sz="24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𝐻</m:t>
                        </m:r>
                      </m:sup>
                    </m:sSubSup>
                    <m:sSubSup>
                      <m:sSubSupPr>
                        <m:ctrlPr>
                          <a:rPr lang="vi-VN" sz="2400" i="1">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𝑛</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𝑅</m:t>
                        </m:r>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oMath>
                </a14:m>
                <a:r>
                  <a:rPr lang="en-US" sz="2400" i="1" dirty="0">
                    <a:latin typeface="Times New Roman" panose="02020603050405020304" pitchFamily="18" charset="0"/>
                    <a:cs typeface="Times New Roman" panose="02020603050405020304" pitchFamily="18" charset="0"/>
                  </a:rPr>
                  <a:t>		</a:t>
                </a:r>
                <a:r>
                  <a:rPr lang="en-US" sz="2400" i="1">
                    <a:latin typeface="Times New Roman" panose="02020603050405020304" pitchFamily="18" charset="0"/>
                    <a:cs typeface="Times New Roman" panose="02020603050405020304" pitchFamily="18" charset="0"/>
                  </a:rPr>
                  <a:t>	</a:t>
                </a:r>
                <a:endParaRPr lang="en-US" sz="2400" i="1"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SINR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R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i="1">
                    <a:latin typeface="Times New Roman" panose="02020603050405020304" pitchFamily="18" charset="0"/>
                    <a:cs typeface="Times New Roman" panose="02020603050405020304" pitchFamily="18" charset="0"/>
                  </a:rPr>
                  <a:t> D</a:t>
                </a:r>
                <a:r>
                  <a:rPr lang="en-US" sz="2400" baseline="-25000">
                    <a:latin typeface="Times New Roman" panose="02020603050405020304" pitchFamily="18" charset="0"/>
                    <a:cs typeface="Times New Roman" panose="02020603050405020304" pitchFamily="18" charset="0"/>
                  </a:rPr>
                  <a:t>2</a:t>
                </a:r>
                <a:r>
                  <a:rPr lang="en-US" sz="240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smtClean="0">
                            <a:effectLst/>
                            <a:latin typeface="Cambria Math" panose="02040503050406030204" pitchFamily="18" charset="0"/>
                            <a:cs typeface="Times New Roman" panose="02020603050405020304" pitchFamily="18" charset="0"/>
                          </a:rPr>
                        </m:ctrlPr>
                      </m:sSubSup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2,  </m:t>
                        </m:r>
                        <m:r>
                          <a:rPr lang="en-US" sz="2400" i="1">
                            <a:effectLst/>
                            <a:latin typeface="Cambria Math" panose="02040503050406030204" pitchFamily="18" charset="0"/>
                            <a:ea typeface="Arial" panose="020B0604020202020204" pitchFamily="34" charset="0"/>
                            <a:cs typeface="Times New Roman" panose="02020603050405020304" pitchFamily="18" charset="0"/>
                          </a:rPr>
                          <m:t>𝑅</m:t>
                        </m:r>
                        <m:r>
                          <a:rPr lang="en-US" sz="2400" i="1">
                            <a:effectLst/>
                            <a:latin typeface="Cambria Math" panose="02040503050406030204" pitchFamily="18" charset="0"/>
                            <a:ea typeface="Arial" panose="020B0604020202020204" pitchFamily="34" charset="0"/>
                            <a:cs typeface="Times New Roman" panose="02020603050405020304" pitchFamily="18" charset="0"/>
                          </a:rPr>
                          <m:t> </m:t>
                        </m:r>
                      </m:sub>
                      <m:sup>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𝑡</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up>
                    </m:sSubSup>
                    <m:r>
                      <a:rPr lang="en-US" sz="2400" i="1">
                        <a:effectLst/>
                        <a:latin typeface="Cambria Math" panose="02040503050406030204" pitchFamily="18" charset="0"/>
                        <a:ea typeface="Arial" panose="020B0604020202020204" pitchFamily="34" charset="0"/>
                        <a:cs typeface="Times New Roman" panose="02020603050405020304" pitchFamily="18" charset="0"/>
                      </a:rPr>
                      <m:t>= </m:t>
                    </m:r>
                    <m:f>
                      <m:fPr>
                        <m:ctrlPr>
                          <a:rPr lang="vi-VN" sz="2400" i="1">
                            <a:effectLst/>
                            <a:latin typeface="Cambria Math" panose="02040503050406030204" pitchFamily="18" charset="0"/>
                            <a:cs typeface="Times New Roman" panose="02020603050405020304" pitchFamily="18" charset="0"/>
                          </a:rPr>
                        </m:ctrlPr>
                      </m:fPr>
                      <m:num>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𝛼</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2</m:t>
                            </m:r>
                          </m:sub>
                        </m:s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𝑆𝑅</m:t>
                            </m:r>
                          </m:sub>
                        </m:sSub>
                      </m:num>
                      <m:den>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𝛼</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sub>
                        </m:sSub>
                        <m:sSub>
                          <m:sSubPr>
                            <m:ctrlPr>
                              <a:rPr lang="vi-VN"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Arial" panose="020B0604020202020204" pitchFamily="34" charset="0"/>
                                <a:cs typeface="Times New Roman" panose="02020603050405020304" pitchFamily="18" charset="0"/>
                              </a:rPr>
                              <m:t>𝛾</m:t>
                            </m:r>
                          </m:e>
                          <m:sub>
                            <m:r>
                              <a:rPr lang="en-US" sz="2400" i="1">
                                <a:effectLst/>
                                <a:latin typeface="Cambria Math" panose="02040503050406030204" pitchFamily="18" charset="0"/>
                                <a:ea typeface="Arial" panose="020B0604020202020204" pitchFamily="34" charset="0"/>
                                <a:cs typeface="Times New Roman" panose="02020603050405020304" pitchFamily="18" charset="0"/>
                              </a:rPr>
                              <m:t>𝑆𝑅</m:t>
                            </m:r>
                          </m:sub>
                        </m:sSub>
                        <m:r>
                          <a:rPr lang="en-US" sz="2400" i="1">
                            <a:effectLst/>
                            <a:latin typeface="Cambria Math" panose="02040503050406030204" pitchFamily="18" charset="0"/>
                            <a:ea typeface="Arial" panose="020B0604020202020204" pitchFamily="34" charset="0"/>
                            <a:cs typeface="Times New Roman" panose="02020603050405020304" pitchFamily="18" charset="0"/>
                          </a:rPr>
                          <m:t>+1</m:t>
                        </m:r>
                      </m:den>
                    </m:f>
                    <m:r>
                      <a:rPr lang="en-US" sz="2400" i="1">
                        <a:effectLst/>
                        <a:latin typeface="Cambria Math" panose="02040503050406030204" pitchFamily="18" charset="0"/>
                        <a:ea typeface="Arial" panose="020B0604020202020204" pitchFamily="34"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SNR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a14:m>
                <a:r>
                  <a:rPr lang="en-US" sz="2800">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sSubSup>
                      <m:sSubSupPr>
                        <m:ctrlPr>
                          <a:rPr lang="vi-VN" sz="2400" i="1"/>
                        </m:ctrlPr>
                      </m:sSubSupPr>
                      <m:e>
                        <m:r>
                          <a:rPr lang="en-US" sz="2400" i="1"/>
                          <m:t>𝛾</m:t>
                        </m:r>
                      </m:e>
                      <m:sub>
                        <m:r>
                          <a:rPr lang="en-US" sz="2400" i="1"/>
                          <m:t>1,  </m:t>
                        </m:r>
                        <m:r>
                          <a:rPr lang="en-US" sz="2400" i="1"/>
                          <m:t>𝑅</m:t>
                        </m:r>
                        <m:r>
                          <a:rPr lang="en-US" sz="2400" i="1"/>
                          <m:t> </m:t>
                        </m:r>
                      </m:sub>
                      <m:sup>
                        <m:sSub>
                          <m:sSubPr>
                            <m:ctrlPr>
                              <a:rPr lang="vi-VN" sz="2400" i="1"/>
                            </m:ctrlPr>
                          </m:sSubPr>
                          <m:e>
                            <m:r>
                              <a:rPr lang="en-US" sz="2400" i="1"/>
                              <m:t>𝑡</m:t>
                            </m:r>
                          </m:e>
                          <m:sub>
                            <m:r>
                              <a:rPr lang="en-US" sz="2400" i="1"/>
                              <m:t>1</m:t>
                            </m:r>
                          </m:sub>
                        </m:sSub>
                      </m:sup>
                    </m:sSubSup>
                    <m:r>
                      <a:rPr lang="en-US" sz="2400" i="1"/>
                      <m:t>= </m:t>
                    </m:r>
                    <m:sSub>
                      <m:sSubPr>
                        <m:ctrlPr>
                          <a:rPr lang="vi-VN" sz="2400" i="1"/>
                        </m:ctrlPr>
                      </m:sSubPr>
                      <m:e>
                        <m:r>
                          <a:rPr lang="en-US" sz="2400" i="1"/>
                          <m:t>𝛼</m:t>
                        </m:r>
                      </m:e>
                      <m:sub>
                        <m:r>
                          <a:rPr lang="en-US" sz="2400" i="1"/>
                          <m:t>1</m:t>
                        </m:r>
                      </m:sub>
                    </m:sSub>
                    <m:sSub>
                      <m:sSubPr>
                        <m:ctrlPr>
                          <a:rPr lang="vi-VN" sz="2400" i="1"/>
                        </m:ctrlPr>
                      </m:sSubPr>
                      <m:e>
                        <m:r>
                          <a:rPr lang="en-US" sz="2400" i="1"/>
                          <m:t>𝛾</m:t>
                        </m:r>
                      </m:e>
                      <m:sub>
                        <m:r>
                          <a:rPr lang="en-US" sz="2400" i="1"/>
                          <m:t>𝑆𝑅</m:t>
                        </m:r>
                      </m:sub>
                    </m:sSub>
                  </m:oMath>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31B9A7F2-194A-4B53-B7ED-DDD083A30D6B}"/>
                  </a:ext>
                </a:extLst>
              </p:cNvPr>
              <p:cNvSpPr txBox="1">
                <a:spLocks noRot="1" noChangeAspect="1" noMove="1" noResize="1" noEditPoints="1" noAdjustHandles="1" noChangeArrowheads="1" noChangeShapeType="1" noTextEdit="1"/>
              </p:cNvSpPr>
              <p:nvPr/>
            </p:nvSpPr>
            <p:spPr>
              <a:xfrm>
                <a:off x="232301" y="985410"/>
                <a:ext cx="11727398" cy="5727594"/>
              </a:xfrm>
              <a:prstGeom prst="rect">
                <a:avLst/>
              </a:prstGeom>
              <a:blipFill>
                <a:blip r:embed="rId3"/>
                <a:stretch>
                  <a:fillRect l="-780" b="-1384"/>
                </a:stretch>
              </a:blipFill>
            </p:spPr>
            <p:txBody>
              <a:bodyPr/>
              <a:lstStyle/>
              <a:p>
                <a:r>
                  <a:rPr lang="vi-VN">
                    <a:noFill/>
                  </a:rPr>
                  <a:t> </a:t>
                </a:r>
              </a:p>
            </p:txBody>
          </p:sp>
        </mc:Fallback>
      </mc:AlternateContent>
      <p:sp>
        <p:nvSpPr>
          <p:cNvPr id="18" name="Rectangle 17">
            <a:extLst>
              <a:ext uri="{FF2B5EF4-FFF2-40B4-BE49-F238E27FC236}">
                <a16:creationId xmlns:a16="http://schemas.microsoft.com/office/drawing/2014/main" id="{1D970E24-9B3D-46A5-A3A4-301CEF4168D3}"/>
              </a:ext>
            </a:extLst>
          </p:cNvPr>
          <p:cNvSpPr/>
          <p:nvPr/>
        </p:nvSpPr>
        <p:spPr>
          <a:xfrm>
            <a:off x="10921013" y="5326669"/>
            <a:ext cx="1038686" cy="826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386;p43">
            <a:extLst>
              <a:ext uri="{FF2B5EF4-FFF2-40B4-BE49-F238E27FC236}">
                <a16:creationId xmlns:a16="http://schemas.microsoft.com/office/drawing/2014/main" id="{99BF5328-EA11-F457-0D4B-CB785FB79D5B}"/>
              </a:ext>
            </a:extLst>
          </p:cNvPr>
          <p:cNvSpPr/>
          <p:nvPr/>
        </p:nvSpPr>
        <p:spPr>
          <a:xfrm>
            <a:off x="11371041" y="6083308"/>
            <a:ext cx="820959" cy="774692"/>
          </a:xfrm>
          <a:custGeom>
            <a:avLst/>
            <a:gdLst/>
            <a:ahLst/>
            <a:cxnLst/>
            <a:rect l="l" t="t" r="r" b="b"/>
            <a:pathLst>
              <a:path w="38160" h="38160" extrusionOk="0">
                <a:moveTo>
                  <a:pt x="19074" y="0"/>
                </a:moveTo>
                <a:cubicBezTo>
                  <a:pt x="13037" y="0"/>
                  <a:pt x="7489" y="2763"/>
                  <a:pt x="3846" y="7597"/>
                </a:cubicBezTo>
                <a:cubicBezTo>
                  <a:pt x="3715" y="7763"/>
                  <a:pt x="3751" y="8001"/>
                  <a:pt x="3917" y="8120"/>
                </a:cubicBezTo>
                <a:cubicBezTo>
                  <a:pt x="3986" y="8174"/>
                  <a:pt x="4066" y="8200"/>
                  <a:pt x="4147" y="8200"/>
                </a:cubicBezTo>
                <a:cubicBezTo>
                  <a:pt x="4262" y="8200"/>
                  <a:pt x="4376" y="8147"/>
                  <a:pt x="4453" y="8049"/>
                </a:cubicBezTo>
                <a:cubicBezTo>
                  <a:pt x="7953" y="3417"/>
                  <a:pt x="13287" y="762"/>
                  <a:pt x="19074" y="762"/>
                </a:cubicBezTo>
                <a:cubicBezTo>
                  <a:pt x="29182" y="762"/>
                  <a:pt x="37398" y="8978"/>
                  <a:pt x="37398" y="19074"/>
                </a:cubicBezTo>
                <a:cubicBezTo>
                  <a:pt x="37398" y="29183"/>
                  <a:pt x="29182" y="37398"/>
                  <a:pt x="19074" y="37398"/>
                </a:cubicBezTo>
                <a:cubicBezTo>
                  <a:pt x="8977" y="37398"/>
                  <a:pt x="762" y="29183"/>
                  <a:pt x="762" y="19074"/>
                </a:cubicBezTo>
                <a:cubicBezTo>
                  <a:pt x="762" y="18872"/>
                  <a:pt x="595" y="18693"/>
                  <a:pt x="381" y="18693"/>
                </a:cubicBezTo>
                <a:cubicBezTo>
                  <a:pt x="167" y="18693"/>
                  <a:pt x="0" y="18872"/>
                  <a:pt x="0" y="19074"/>
                </a:cubicBezTo>
                <a:cubicBezTo>
                  <a:pt x="0" y="29599"/>
                  <a:pt x="8561" y="38160"/>
                  <a:pt x="19074" y="38160"/>
                </a:cubicBezTo>
                <a:cubicBezTo>
                  <a:pt x="29599" y="38160"/>
                  <a:pt x="38160" y="29599"/>
                  <a:pt x="38160" y="19074"/>
                </a:cubicBezTo>
                <a:cubicBezTo>
                  <a:pt x="38160" y="8561"/>
                  <a:pt x="29599" y="0"/>
                  <a:pt x="1907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4" name="Google Shape;2398;p43">
            <a:extLst>
              <a:ext uri="{FF2B5EF4-FFF2-40B4-BE49-F238E27FC236}">
                <a16:creationId xmlns:a16="http://schemas.microsoft.com/office/drawing/2014/main" id="{45E4EBC3-303A-16B3-3CBA-1C0D50FC9030}"/>
              </a:ext>
            </a:extLst>
          </p:cNvPr>
          <p:cNvSpPr/>
          <p:nvPr/>
        </p:nvSpPr>
        <p:spPr>
          <a:xfrm>
            <a:off x="11411607" y="6121344"/>
            <a:ext cx="774598" cy="695396"/>
          </a:xfrm>
          <a:custGeom>
            <a:avLst/>
            <a:gdLst/>
            <a:ahLst/>
            <a:cxnLst/>
            <a:rect l="l" t="t" r="r" b="b"/>
            <a:pathLst>
              <a:path w="36005" h="34254" extrusionOk="0">
                <a:moveTo>
                  <a:pt x="17223" y="0"/>
                </a:moveTo>
                <a:cubicBezTo>
                  <a:pt x="12719" y="0"/>
                  <a:pt x="8224" y="1761"/>
                  <a:pt x="4870" y="5262"/>
                </a:cubicBezTo>
                <a:cubicBezTo>
                  <a:pt x="1691" y="8560"/>
                  <a:pt x="0" y="12905"/>
                  <a:pt x="95" y="17477"/>
                </a:cubicBezTo>
                <a:cubicBezTo>
                  <a:pt x="191" y="22061"/>
                  <a:pt x="2060" y="26324"/>
                  <a:pt x="5358" y="29491"/>
                </a:cubicBezTo>
                <a:cubicBezTo>
                  <a:pt x="8632" y="32634"/>
                  <a:pt x="12930" y="34253"/>
                  <a:pt x="17252" y="34253"/>
                </a:cubicBezTo>
                <a:cubicBezTo>
                  <a:pt x="20610" y="34253"/>
                  <a:pt x="23979" y="33277"/>
                  <a:pt x="26885" y="31289"/>
                </a:cubicBezTo>
                <a:lnTo>
                  <a:pt x="26706" y="31015"/>
                </a:lnTo>
                <a:cubicBezTo>
                  <a:pt x="23852" y="32968"/>
                  <a:pt x="20547" y="33925"/>
                  <a:pt x="17254" y="33925"/>
                </a:cubicBezTo>
                <a:cubicBezTo>
                  <a:pt x="13017" y="33925"/>
                  <a:pt x="8800" y="32341"/>
                  <a:pt x="5584" y="29253"/>
                </a:cubicBezTo>
                <a:cubicBezTo>
                  <a:pt x="2346" y="26145"/>
                  <a:pt x="512" y="21966"/>
                  <a:pt x="417" y="17477"/>
                </a:cubicBezTo>
                <a:cubicBezTo>
                  <a:pt x="334" y="12989"/>
                  <a:pt x="1989" y="8726"/>
                  <a:pt x="5096" y="5488"/>
                </a:cubicBezTo>
                <a:cubicBezTo>
                  <a:pt x="8397" y="2053"/>
                  <a:pt x="12812" y="324"/>
                  <a:pt x="17232" y="324"/>
                </a:cubicBezTo>
                <a:cubicBezTo>
                  <a:pt x="21422" y="324"/>
                  <a:pt x="25617" y="1877"/>
                  <a:pt x="28873" y="5000"/>
                </a:cubicBezTo>
                <a:cubicBezTo>
                  <a:pt x="34409" y="10322"/>
                  <a:pt x="35648" y="18692"/>
                  <a:pt x="31885" y="25371"/>
                </a:cubicBezTo>
                <a:lnTo>
                  <a:pt x="32171" y="25526"/>
                </a:lnTo>
                <a:cubicBezTo>
                  <a:pt x="36005" y="18728"/>
                  <a:pt x="34743" y="10191"/>
                  <a:pt x="29099" y="4773"/>
                </a:cubicBezTo>
                <a:cubicBezTo>
                  <a:pt x="25778" y="1585"/>
                  <a:pt x="21496" y="0"/>
                  <a:pt x="172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5" name="Text 6">
            <a:extLst>
              <a:ext uri="{FF2B5EF4-FFF2-40B4-BE49-F238E27FC236}">
                <a16:creationId xmlns:a16="http://schemas.microsoft.com/office/drawing/2014/main" id="{9DAEA84A-7C98-31F3-C9FC-D6DA10901890}"/>
              </a:ext>
            </a:extLst>
          </p:cNvPr>
          <p:cNvSpPr/>
          <p:nvPr/>
        </p:nvSpPr>
        <p:spPr>
          <a:xfrm>
            <a:off x="11490716" y="6252340"/>
            <a:ext cx="583808" cy="401061"/>
          </a:xfrm>
          <a:prstGeom prst="rect">
            <a:avLst/>
          </a:prstGeom>
          <a:noFill/>
          <a:ln/>
        </p:spPr>
        <p:txBody>
          <a:bodyPr wrap="square" rtlCol="0" anchor="t"/>
          <a:lstStyle/>
          <a:p>
            <a:pPr marL="0" indent="0" algn="ctr">
              <a:lnSpc>
                <a:spcPts val="2799"/>
              </a:lnSpc>
              <a:buNone/>
            </a:pPr>
            <a:r>
              <a:rPr lang="vi-VN" sz="2800">
                <a:latin typeface="DT Phudu Black" pitchFamily="50" charset="-93"/>
                <a:cs typeface="DT Phudu Black" pitchFamily="50" charset="-93"/>
              </a:rPr>
              <a:t>9</a:t>
            </a:r>
            <a:endParaRPr lang="en-US" sz="2800">
              <a:latin typeface="DT Phudu Black" pitchFamily="50" charset="-93"/>
              <a:cs typeface="DT Phudu Black" pitchFamily="50" charset="-93"/>
            </a:endParaRPr>
          </a:p>
        </p:txBody>
      </p:sp>
    </p:spTree>
    <p:extLst>
      <p:ext uri="{BB962C8B-B14F-4D97-AF65-F5344CB8AC3E}">
        <p14:creationId xmlns:p14="http://schemas.microsoft.com/office/powerpoint/2010/main" val="4086955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2657</TotalTime>
  <Words>2160</Words>
  <Application>Microsoft Office PowerPoint</Application>
  <PresentationFormat>Widescreen</PresentationFormat>
  <Paragraphs>175</Paragraphs>
  <Slides>23</Slides>
  <Notes>7</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23</vt:i4>
      </vt:variant>
    </vt:vector>
  </HeadingPairs>
  <TitlesOfParts>
    <vt:vector size="41" baseType="lpstr">
      <vt:lpstr>Anton</vt:lpstr>
      <vt:lpstr>Arial</vt:lpstr>
      <vt:lpstr>Arial (Body)</vt:lpstr>
      <vt:lpstr>Calibri</vt:lpstr>
      <vt:lpstr>Calibri Light</vt:lpstr>
      <vt:lpstr>Cambria Math</vt:lpstr>
      <vt:lpstr>DT Phudu Black</vt:lpstr>
      <vt:lpstr>Fira Sans Condensed</vt:lpstr>
      <vt:lpstr>Josefin Slab</vt:lpstr>
      <vt:lpstr>Montserrat</vt:lpstr>
      <vt:lpstr>Poppins</vt:lpstr>
      <vt:lpstr>Rajdhani</vt:lpstr>
      <vt:lpstr>Roboto</vt:lpstr>
      <vt:lpstr>Times New Roman</vt:lpstr>
      <vt:lpstr>Office Theme</vt:lpstr>
      <vt:lpstr>Contents Slide Master</vt:lpstr>
      <vt:lpstr>Cover and End Slide Master</vt:lpstr>
      <vt:lpstr>Ai Tech Agency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Vinh Phuc Hoang Ngoc</cp:lastModifiedBy>
  <cp:revision>231</cp:revision>
  <dcterms:created xsi:type="dcterms:W3CDTF">2023-12-24T15:34:35Z</dcterms:created>
  <dcterms:modified xsi:type="dcterms:W3CDTF">2023-12-27T21:25:49Z</dcterms:modified>
</cp:coreProperties>
</file>